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64" r:id="rId3"/>
    <p:sldId id="258" r:id="rId4"/>
    <p:sldId id="259" r:id="rId5"/>
    <p:sldId id="257" r:id="rId6"/>
    <p:sldId id="260" r:id="rId7"/>
    <p:sldId id="265" r:id="rId8"/>
    <p:sldId id="267" r:id="rId9"/>
    <p:sldId id="266" r:id="rId10"/>
    <p:sldId id="262" r:id="rId11"/>
    <p:sldId id="268" r:id="rId12"/>
    <p:sldId id="274" r:id="rId13"/>
    <p:sldId id="270" r:id="rId14"/>
    <p:sldId id="271" r:id="rId15"/>
    <p:sldId id="272" r:id="rId16"/>
    <p:sldId id="273"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9" r:id="rId37"/>
    <p:sldId id="300" r:id="rId38"/>
    <p:sldId id="301" r:id="rId39"/>
    <p:sldId id="302" r:id="rId40"/>
    <p:sldId id="303" r:id="rId41"/>
    <p:sldId id="294" r:id="rId42"/>
    <p:sldId id="296" r:id="rId43"/>
    <p:sldId id="297" r:id="rId44"/>
    <p:sldId id="350" r:id="rId45"/>
    <p:sldId id="298" r:id="rId46"/>
    <p:sldId id="346" r:id="rId47"/>
    <p:sldId id="304" r:id="rId48"/>
    <p:sldId id="305" r:id="rId49"/>
    <p:sldId id="306" r:id="rId50"/>
    <p:sldId id="337" r:id="rId51"/>
    <p:sldId id="338" r:id="rId52"/>
    <p:sldId id="307" r:id="rId53"/>
    <p:sldId id="308" r:id="rId54"/>
    <p:sldId id="309" r:id="rId55"/>
    <p:sldId id="310" r:id="rId56"/>
    <p:sldId id="311" r:id="rId57"/>
    <p:sldId id="312" r:id="rId58"/>
    <p:sldId id="347"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49" r:id="rId72"/>
    <p:sldId id="348" r:id="rId73"/>
    <p:sldId id="326" r:id="rId74"/>
    <p:sldId id="327" r:id="rId75"/>
    <p:sldId id="328" r:id="rId76"/>
    <p:sldId id="329" r:id="rId77"/>
    <p:sldId id="330" r:id="rId78"/>
    <p:sldId id="331" r:id="rId79"/>
    <p:sldId id="332" r:id="rId80"/>
    <p:sldId id="333" r:id="rId81"/>
    <p:sldId id="334" r:id="rId82"/>
    <p:sldId id="335" r:id="rId83"/>
    <p:sldId id="336" r:id="rId84"/>
    <p:sldId id="339" r:id="rId85"/>
    <p:sldId id="340" r:id="rId86"/>
    <p:sldId id="341" r:id="rId87"/>
    <p:sldId id="342" r:id="rId88"/>
    <p:sldId id="343" r:id="rId89"/>
    <p:sldId id="344" r:id="rId90"/>
    <p:sldId id="345"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6" d="100"/>
          <a:sy n="126" d="100"/>
        </p:scale>
        <p:origin x="-14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4/19/16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4/19/16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4/19/16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4/19/16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4/19/16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4/19/16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4/19/16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microsoft.com/office/2007/relationships/hdphoto" Target="../media/hdphoto1.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40094" y="524619"/>
            <a:ext cx="2764047" cy="5444349"/>
          </a:xfrm>
          <a:prstGeom prst="rect">
            <a:avLst/>
          </a:prstGeom>
        </p:spPr>
      </p:pic>
      <p:pic>
        <p:nvPicPr>
          <p:cNvPr id="4" name="Picture 3"/>
          <p:cNvPicPr>
            <a:picLocks noChangeAspect="1"/>
          </p:cNvPicPr>
          <p:nvPr/>
        </p:nvPicPr>
        <p:blipFill>
          <a:blip r:embed="rId3"/>
          <a:stretch>
            <a:fillRect/>
          </a:stretch>
        </p:blipFill>
        <p:spPr>
          <a:xfrm>
            <a:off x="463258" y="222140"/>
            <a:ext cx="5845566" cy="5407149"/>
          </a:xfrm>
          <a:prstGeom prst="rect">
            <a:avLst/>
          </a:prstGeom>
        </p:spPr>
      </p:pic>
      <p:sp>
        <p:nvSpPr>
          <p:cNvPr id="2" name="Title 1"/>
          <p:cNvSpPr>
            <a:spLocks noGrp="1"/>
          </p:cNvSpPr>
          <p:nvPr>
            <p:ph type="ctrTitle"/>
          </p:nvPr>
        </p:nvSpPr>
        <p:spPr/>
        <p:txBody>
          <a:bodyPr/>
          <a:lstStyle/>
          <a:p>
            <a:r>
              <a:rPr lang="en-US" b="1" dirty="0" smtClean="0">
                <a:solidFill>
                  <a:schemeClr val="tx1"/>
                </a:solidFill>
              </a:rPr>
              <a:t>Weather Unit</a:t>
            </a:r>
            <a:endParaRPr lang="en-US" b="1" dirty="0">
              <a:solidFill>
                <a:schemeClr val="tx1"/>
              </a:solidFill>
            </a:endParaRPr>
          </a:p>
        </p:txBody>
      </p:sp>
      <p:sp>
        <p:nvSpPr>
          <p:cNvPr id="3" name="Subtitle 2"/>
          <p:cNvSpPr>
            <a:spLocks noGrp="1"/>
          </p:cNvSpPr>
          <p:nvPr>
            <p:ph type="subTitle" idx="1"/>
          </p:nvPr>
        </p:nvSpPr>
        <p:spPr/>
        <p:txBody>
          <a:bodyPr/>
          <a:lstStyle/>
          <a:p>
            <a:endParaRPr lang="en-US" b="1" dirty="0">
              <a:solidFill>
                <a:srgbClr val="000000"/>
              </a:solidFill>
            </a:endParaRPr>
          </a:p>
        </p:txBody>
      </p:sp>
    </p:spTree>
    <p:extLst>
      <p:ext uri="{BB962C8B-B14F-4D97-AF65-F5344CB8AC3E}">
        <p14:creationId xmlns:p14="http://schemas.microsoft.com/office/powerpoint/2010/main" val="28896723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8" y="2675467"/>
            <a:ext cx="4522820" cy="3450696"/>
          </a:xfrm>
        </p:spPr>
        <p:txBody>
          <a:bodyPr/>
          <a:lstStyle/>
          <a:p>
            <a:r>
              <a:rPr lang="en-US" dirty="0" smtClean="0"/>
              <a:t>Air Masses cover hundreds and thousands of square miles.</a:t>
            </a:r>
          </a:p>
          <a:p>
            <a:pPr marL="0" indent="0">
              <a:buNone/>
            </a:pPr>
            <a:endParaRPr lang="en-US" dirty="0" smtClean="0"/>
          </a:p>
          <a:p>
            <a:r>
              <a:rPr lang="en-US" dirty="0" smtClean="0"/>
              <a:t>Colder air masses are called </a:t>
            </a:r>
            <a:r>
              <a:rPr lang="en-US" b="1" dirty="0" smtClean="0"/>
              <a:t>Polar</a:t>
            </a:r>
            <a:r>
              <a:rPr lang="en-US" dirty="0" smtClean="0"/>
              <a:t> or </a:t>
            </a:r>
            <a:r>
              <a:rPr lang="en-US" b="1" dirty="0" smtClean="0"/>
              <a:t>Arctic</a:t>
            </a:r>
            <a:r>
              <a:rPr lang="en-US" dirty="0" smtClean="0"/>
              <a:t>.</a:t>
            </a:r>
          </a:p>
          <a:p>
            <a:pPr marL="0" indent="0">
              <a:buNone/>
            </a:pPr>
            <a:endParaRPr lang="en-US" dirty="0" smtClean="0"/>
          </a:p>
          <a:p>
            <a:r>
              <a:rPr lang="en-US" dirty="0" smtClean="0"/>
              <a:t>Warmer air masses are called </a:t>
            </a:r>
            <a:r>
              <a:rPr lang="en-US" b="1" dirty="0" smtClean="0"/>
              <a:t>Tropical.</a:t>
            </a:r>
            <a:endParaRPr lang="en-US" dirty="0"/>
          </a:p>
        </p:txBody>
      </p:sp>
      <p:sp>
        <p:nvSpPr>
          <p:cNvPr id="3" name="Title 2"/>
          <p:cNvSpPr>
            <a:spLocks noGrp="1"/>
          </p:cNvSpPr>
          <p:nvPr>
            <p:ph type="title"/>
          </p:nvPr>
        </p:nvSpPr>
        <p:spPr/>
        <p:txBody>
          <a:bodyPr/>
          <a:lstStyle/>
          <a:p>
            <a:r>
              <a:rPr lang="en-US" dirty="0" smtClean="0"/>
              <a:t>Air Masses</a:t>
            </a:r>
            <a:endParaRPr lang="en-US" dirty="0"/>
          </a:p>
        </p:txBody>
      </p:sp>
      <p:pic>
        <p:nvPicPr>
          <p:cNvPr id="4" name="Picture 3"/>
          <p:cNvPicPr>
            <a:picLocks noChangeAspect="1"/>
          </p:cNvPicPr>
          <p:nvPr/>
        </p:nvPicPr>
        <p:blipFill>
          <a:blip r:embed="rId2"/>
          <a:stretch>
            <a:fillRect/>
          </a:stretch>
        </p:blipFill>
        <p:spPr>
          <a:xfrm>
            <a:off x="5394887" y="1591056"/>
            <a:ext cx="3567289" cy="2482451"/>
          </a:xfrm>
          <a:prstGeom prst="rect">
            <a:avLst/>
          </a:prstGeom>
        </p:spPr>
      </p:pic>
      <p:pic>
        <p:nvPicPr>
          <p:cNvPr id="5" name="Picture 4"/>
          <p:cNvPicPr>
            <a:picLocks noChangeAspect="1"/>
          </p:cNvPicPr>
          <p:nvPr/>
        </p:nvPicPr>
        <p:blipFill>
          <a:blip r:embed="rId3"/>
          <a:stretch>
            <a:fillRect/>
          </a:stretch>
        </p:blipFill>
        <p:spPr>
          <a:xfrm>
            <a:off x="5394887" y="4073507"/>
            <a:ext cx="3567289" cy="2675467"/>
          </a:xfrm>
          <a:prstGeom prst="rect">
            <a:avLst/>
          </a:prstGeom>
        </p:spPr>
      </p:pic>
    </p:spTree>
    <p:extLst>
      <p:ext uri="{BB962C8B-B14F-4D97-AF65-F5344CB8AC3E}">
        <p14:creationId xmlns:p14="http://schemas.microsoft.com/office/powerpoint/2010/main" val="3090307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72879" y="2316235"/>
            <a:ext cx="5313921" cy="4287763"/>
          </a:xfrm>
        </p:spPr>
        <p:txBody>
          <a:bodyPr>
            <a:normAutofit lnSpcReduction="10000"/>
          </a:bodyPr>
          <a:lstStyle/>
          <a:p>
            <a:pPr algn="ctr"/>
            <a:r>
              <a:rPr lang="en-US" sz="3200" dirty="0" smtClean="0"/>
              <a:t>Characteristics </a:t>
            </a:r>
            <a:r>
              <a:rPr lang="en-US" sz="3200" dirty="0"/>
              <a:t>	</a:t>
            </a:r>
            <a:endParaRPr lang="en-US" sz="3200" dirty="0" smtClean="0"/>
          </a:p>
          <a:p>
            <a:pPr marL="0" indent="0" algn="ctr">
              <a:buNone/>
            </a:pPr>
            <a:endParaRPr lang="en-US" sz="3200" dirty="0"/>
          </a:p>
          <a:p>
            <a:pPr algn="ctr"/>
            <a:r>
              <a:rPr lang="en-US" dirty="0"/>
              <a:t>Continental forms over land which makes </a:t>
            </a:r>
            <a:r>
              <a:rPr lang="en-US" dirty="0" smtClean="0"/>
              <a:t>it </a:t>
            </a:r>
            <a:r>
              <a:rPr lang="en-US" dirty="0" smtClean="0">
                <a:sym typeface="Wingdings"/>
              </a:rPr>
              <a:t> </a:t>
            </a:r>
            <a:r>
              <a:rPr lang="en-US" dirty="0" smtClean="0"/>
              <a:t>dry</a:t>
            </a:r>
            <a:r>
              <a:rPr lang="en-US" dirty="0"/>
              <a:t>	</a:t>
            </a:r>
          </a:p>
          <a:p>
            <a:pPr algn="ctr"/>
            <a:r>
              <a:rPr lang="en-US" dirty="0"/>
              <a:t>Maritime forms over the sea which makes </a:t>
            </a:r>
            <a:r>
              <a:rPr lang="en-US" dirty="0" smtClean="0">
                <a:sym typeface="Wingdings"/>
              </a:rPr>
              <a:t> </a:t>
            </a:r>
            <a:r>
              <a:rPr lang="en-US" dirty="0" smtClean="0"/>
              <a:t>wet</a:t>
            </a:r>
            <a:r>
              <a:rPr lang="en-US" dirty="0"/>
              <a:t>	</a:t>
            </a:r>
          </a:p>
          <a:p>
            <a:pPr algn="ctr"/>
            <a:r>
              <a:rPr lang="en-US" dirty="0"/>
              <a:t>Tropical forms over warm areas which makes it </a:t>
            </a:r>
            <a:r>
              <a:rPr lang="en-US" dirty="0" smtClean="0">
                <a:sym typeface="Wingdings"/>
              </a:rPr>
              <a:t></a:t>
            </a:r>
            <a:r>
              <a:rPr lang="en-US" dirty="0" smtClean="0"/>
              <a:t>warm</a:t>
            </a:r>
            <a:endParaRPr lang="en-US" dirty="0"/>
          </a:p>
          <a:p>
            <a:pPr algn="ctr"/>
            <a:r>
              <a:rPr lang="en-US" dirty="0"/>
              <a:t>Polar forms over cold areas which makes it </a:t>
            </a:r>
            <a:r>
              <a:rPr lang="en-US" dirty="0" smtClean="0">
                <a:sym typeface="Wingdings"/>
              </a:rPr>
              <a:t> </a:t>
            </a:r>
            <a:r>
              <a:rPr lang="en-US" dirty="0" smtClean="0"/>
              <a:t>cold</a:t>
            </a:r>
            <a:r>
              <a:rPr lang="en-US" dirty="0"/>
              <a:t>	</a:t>
            </a:r>
          </a:p>
          <a:p>
            <a:endParaRPr lang="en-US" dirty="0"/>
          </a:p>
        </p:txBody>
      </p:sp>
      <p:sp>
        <p:nvSpPr>
          <p:cNvPr id="3" name="Title 2"/>
          <p:cNvSpPr>
            <a:spLocks noGrp="1"/>
          </p:cNvSpPr>
          <p:nvPr>
            <p:ph type="title"/>
          </p:nvPr>
        </p:nvSpPr>
        <p:spPr/>
        <p:txBody>
          <a:bodyPr/>
          <a:lstStyle/>
          <a:p>
            <a:r>
              <a:rPr lang="en-US" dirty="0" smtClean="0"/>
              <a:t>Air Masses</a:t>
            </a:r>
            <a:endParaRPr lang="en-US" dirty="0"/>
          </a:p>
        </p:txBody>
      </p:sp>
      <p:pic>
        <p:nvPicPr>
          <p:cNvPr id="4" name="Picture 3"/>
          <p:cNvPicPr>
            <a:picLocks noChangeAspect="1"/>
          </p:cNvPicPr>
          <p:nvPr/>
        </p:nvPicPr>
        <p:blipFill>
          <a:blip r:embed="rId2"/>
          <a:stretch>
            <a:fillRect/>
          </a:stretch>
        </p:blipFill>
        <p:spPr>
          <a:xfrm>
            <a:off x="457200" y="2316236"/>
            <a:ext cx="2915679" cy="4287763"/>
          </a:xfrm>
          <a:prstGeom prst="rect">
            <a:avLst/>
          </a:prstGeom>
        </p:spPr>
      </p:pic>
    </p:spTree>
    <p:extLst>
      <p:ext uri="{BB962C8B-B14F-4D97-AF65-F5344CB8AC3E}">
        <p14:creationId xmlns:p14="http://schemas.microsoft.com/office/powerpoint/2010/main" val="3629951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Air Pressure is the </a:t>
            </a:r>
            <a:r>
              <a:rPr lang="en-US" dirty="0"/>
              <a:t>force </a:t>
            </a:r>
            <a:r>
              <a:rPr lang="en-US" dirty="0" smtClean="0"/>
              <a:t>applied </a:t>
            </a:r>
            <a:r>
              <a:rPr lang="en-US" dirty="0"/>
              <a:t>on the Earth's surface by the weight of the air above the surface. </a:t>
            </a:r>
            <a:endParaRPr lang="en-US" dirty="0" smtClean="0"/>
          </a:p>
          <a:p>
            <a:pPr algn="ctr"/>
            <a:r>
              <a:rPr lang="en-US" dirty="0" smtClean="0"/>
              <a:t>The </a:t>
            </a:r>
            <a:r>
              <a:rPr lang="en-US" dirty="0"/>
              <a:t>force </a:t>
            </a:r>
            <a:r>
              <a:rPr lang="en-US" dirty="0" smtClean="0"/>
              <a:t>applied by </a:t>
            </a:r>
            <a:r>
              <a:rPr lang="en-US" dirty="0"/>
              <a:t>an air mass is created by the molecules that make it up and their size, motion, and number present in the air.</a:t>
            </a:r>
          </a:p>
        </p:txBody>
      </p:sp>
      <p:sp>
        <p:nvSpPr>
          <p:cNvPr id="3" name="Title 2"/>
          <p:cNvSpPr>
            <a:spLocks noGrp="1"/>
          </p:cNvSpPr>
          <p:nvPr>
            <p:ph type="title"/>
          </p:nvPr>
        </p:nvSpPr>
        <p:spPr/>
        <p:txBody>
          <a:bodyPr/>
          <a:lstStyle/>
          <a:p>
            <a:r>
              <a:rPr lang="en-US" dirty="0" smtClean="0"/>
              <a:t>Air Pressure</a:t>
            </a:r>
            <a:endParaRPr lang="en-US" dirty="0"/>
          </a:p>
        </p:txBody>
      </p:sp>
    </p:spTree>
    <p:extLst>
      <p:ext uri="{BB962C8B-B14F-4D97-AF65-F5344CB8AC3E}">
        <p14:creationId xmlns:p14="http://schemas.microsoft.com/office/powerpoint/2010/main" val="1743522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09461" y="2402198"/>
            <a:ext cx="5270939" cy="4141721"/>
          </a:xfrm>
        </p:spPr>
        <p:txBody>
          <a:bodyPr>
            <a:normAutofit/>
          </a:bodyPr>
          <a:lstStyle/>
          <a:p>
            <a:pPr algn="ctr"/>
            <a:r>
              <a:rPr lang="en-US" dirty="0"/>
              <a:t>The atmosphere of our planet is pressing down on us all the time. Air pressure is greater near the ground than it is higher in the sky. </a:t>
            </a:r>
            <a:endParaRPr lang="en-US" dirty="0" smtClean="0"/>
          </a:p>
          <a:p>
            <a:pPr algn="ctr"/>
            <a:r>
              <a:rPr lang="en-US" dirty="0" smtClean="0"/>
              <a:t>To </a:t>
            </a:r>
            <a:r>
              <a:rPr lang="en-US" dirty="0"/>
              <a:t>illustrate this principle, imagine a pile of books stacked one on top of the other. The weight or pressure on the bottom book would be much greater than the pressure on the top one. </a:t>
            </a:r>
          </a:p>
        </p:txBody>
      </p:sp>
      <p:sp>
        <p:nvSpPr>
          <p:cNvPr id="3" name="Title 2"/>
          <p:cNvSpPr>
            <a:spLocks noGrp="1"/>
          </p:cNvSpPr>
          <p:nvPr>
            <p:ph type="title"/>
          </p:nvPr>
        </p:nvSpPr>
        <p:spPr/>
        <p:txBody>
          <a:bodyPr/>
          <a:lstStyle/>
          <a:p>
            <a:r>
              <a:rPr lang="en-US" dirty="0" smtClean="0"/>
              <a:t>Air Pressure</a:t>
            </a:r>
            <a:endParaRPr lang="en-US" dirty="0"/>
          </a:p>
        </p:txBody>
      </p:sp>
      <p:pic>
        <p:nvPicPr>
          <p:cNvPr id="4" name="Picture 3"/>
          <p:cNvPicPr>
            <a:picLocks noChangeAspect="1"/>
          </p:cNvPicPr>
          <p:nvPr/>
        </p:nvPicPr>
        <p:blipFill>
          <a:blip r:embed="rId2"/>
          <a:stretch>
            <a:fillRect/>
          </a:stretch>
        </p:blipFill>
        <p:spPr>
          <a:xfrm>
            <a:off x="623580" y="2680742"/>
            <a:ext cx="2286000" cy="3556000"/>
          </a:xfrm>
          <a:prstGeom prst="rect">
            <a:avLst/>
          </a:prstGeom>
        </p:spPr>
      </p:pic>
    </p:spTree>
    <p:extLst>
      <p:ext uri="{BB962C8B-B14F-4D97-AF65-F5344CB8AC3E}">
        <p14:creationId xmlns:p14="http://schemas.microsoft.com/office/powerpoint/2010/main" val="3996358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anim calcmode="lin" valueType="num">
                                      <p:cBhvr>
                                        <p:cTn id="16" dur="2000" fill="hold"/>
                                        <p:tgtEl>
                                          <p:spTgt spid="4"/>
                                        </p:tgtEl>
                                        <p:attrNameLst>
                                          <p:attrName>style.rotation</p:attrName>
                                        </p:attrNameLst>
                                      </p:cBhvr>
                                      <p:tavLst>
                                        <p:tav tm="0">
                                          <p:val>
                                            <p:fltVal val="720"/>
                                          </p:val>
                                        </p:tav>
                                        <p:tav tm="100000">
                                          <p:val>
                                            <p:fltVal val="0"/>
                                          </p:val>
                                        </p:tav>
                                      </p:tavLst>
                                    </p:anim>
                                    <p:anim calcmode="lin" valueType="num">
                                      <p:cBhvr>
                                        <p:cTn id="17" dur="2000" fill="hold"/>
                                        <p:tgtEl>
                                          <p:spTgt spid="4"/>
                                        </p:tgtEl>
                                        <p:attrNameLst>
                                          <p:attrName>ppt_h</p:attrName>
                                        </p:attrNameLst>
                                      </p:cBhvr>
                                      <p:tavLst>
                                        <p:tav tm="0">
                                          <p:val>
                                            <p:fltVal val="0"/>
                                          </p:val>
                                        </p:tav>
                                        <p:tav tm="100000">
                                          <p:val>
                                            <p:strVal val="#ppt_h"/>
                                          </p:val>
                                        </p:tav>
                                      </p:tavLst>
                                    </p:anim>
                                    <p:anim calcmode="lin" valueType="num">
                                      <p:cBhvr>
                                        <p:cTn id="18"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smtClean="0"/>
          </a:p>
          <a:p>
            <a:pPr algn="ctr"/>
            <a:endParaRPr lang="en-US" dirty="0"/>
          </a:p>
          <a:p>
            <a:pPr algn="ctr"/>
            <a:r>
              <a:rPr lang="en-US" dirty="0" smtClean="0"/>
              <a:t>It’s </a:t>
            </a:r>
            <a:r>
              <a:rPr lang="en-US" dirty="0"/>
              <a:t>the same with air molecules; those molecules on the bottom have greater pressure on them than those above. </a:t>
            </a:r>
            <a:endParaRPr lang="en-US" dirty="0" smtClean="0"/>
          </a:p>
          <a:p>
            <a:pPr algn="ctr"/>
            <a:r>
              <a:rPr lang="en-US" dirty="0" smtClean="0"/>
              <a:t>You </a:t>
            </a:r>
            <a:r>
              <a:rPr lang="en-US" dirty="0"/>
              <a:t>can feel this change in air pressure as you go up a mountain. Your ears will pop in order to balance the pressure between the outside and inside of your ear. </a:t>
            </a:r>
          </a:p>
          <a:p>
            <a:pPr algn="ctr"/>
            <a:endParaRPr lang="en-US" dirty="0"/>
          </a:p>
        </p:txBody>
      </p:sp>
      <p:sp>
        <p:nvSpPr>
          <p:cNvPr id="3" name="Title 2"/>
          <p:cNvSpPr>
            <a:spLocks noGrp="1"/>
          </p:cNvSpPr>
          <p:nvPr>
            <p:ph type="title"/>
          </p:nvPr>
        </p:nvSpPr>
        <p:spPr>
          <a:xfrm>
            <a:off x="457200" y="338328"/>
            <a:ext cx="5484298" cy="1252728"/>
          </a:xfrm>
        </p:spPr>
        <p:txBody>
          <a:bodyPr/>
          <a:lstStyle/>
          <a:p>
            <a:r>
              <a:rPr lang="en-US" dirty="0" smtClean="0"/>
              <a:t>Air Pressure</a:t>
            </a:r>
            <a:endParaRPr lang="en-US" dirty="0"/>
          </a:p>
        </p:txBody>
      </p:sp>
      <p:pic>
        <p:nvPicPr>
          <p:cNvPr id="4" name="Picture 3"/>
          <p:cNvPicPr>
            <a:picLocks noChangeAspect="1"/>
          </p:cNvPicPr>
          <p:nvPr/>
        </p:nvPicPr>
        <p:blipFill>
          <a:blip r:embed="rId2"/>
          <a:stretch>
            <a:fillRect/>
          </a:stretch>
        </p:blipFill>
        <p:spPr>
          <a:xfrm>
            <a:off x="6093352" y="194056"/>
            <a:ext cx="2908300" cy="2794000"/>
          </a:xfrm>
          <a:prstGeom prst="rect">
            <a:avLst/>
          </a:prstGeom>
        </p:spPr>
      </p:pic>
    </p:spTree>
    <p:extLst>
      <p:ext uri="{BB962C8B-B14F-4D97-AF65-F5344CB8AC3E}">
        <p14:creationId xmlns:p14="http://schemas.microsoft.com/office/powerpoint/2010/main" val="4161961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0" fill="hold"/>
                                        <p:tgtEl>
                                          <p:spTgt spid="4"/>
                                        </p:tgtEl>
                                        <p:attrNameLst>
                                          <p:attrName>ppt_w</p:attrName>
                                        </p:attrNameLst>
                                      </p:cBhvr>
                                      <p:tavLst>
                                        <p:tav tm="0" fmla="#ppt_w*sin(2.5*pi*$)">
                                          <p:val>
                                            <p:fltVal val="0"/>
                                          </p:val>
                                        </p:tav>
                                        <p:tav tm="100000">
                                          <p:val>
                                            <p:fltVal val="1"/>
                                          </p:val>
                                        </p:tav>
                                      </p:tavLst>
                                    </p:anim>
                                    <p:anim calcmode="lin" valueType="num">
                                      <p:cBhvr>
                                        <p:cTn id="16"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a:t>The higher the air pressure, generally the warmer the temperature. The molecules nearer sea level are compressed together and when the molecules compress together, the air gets warmer. </a:t>
            </a:r>
            <a:endParaRPr lang="en-US" dirty="0" smtClean="0"/>
          </a:p>
          <a:p>
            <a:pPr algn="ctr"/>
            <a:r>
              <a:rPr lang="en-US" dirty="0" smtClean="0"/>
              <a:t>Try </a:t>
            </a:r>
            <a:r>
              <a:rPr lang="en-US" dirty="0"/>
              <a:t>pumping up a tire with a bicycle pump. When you push the plunger down, you compress the air inside. After pumping awhile, you can feel the pump get warmer as the compressed air inside heats up. </a:t>
            </a:r>
          </a:p>
          <a:p>
            <a:pPr algn="ctr"/>
            <a:endParaRPr lang="en-US" dirty="0"/>
          </a:p>
        </p:txBody>
      </p:sp>
      <p:sp>
        <p:nvSpPr>
          <p:cNvPr id="3" name="Title 2"/>
          <p:cNvSpPr>
            <a:spLocks noGrp="1"/>
          </p:cNvSpPr>
          <p:nvPr>
            <p:ph type="title"/>
          </p:nvPr>
        </p:nvSpPr>
        <p:spPr/>
        <p:txBody>
          <a:bodyPr/>
          <a:lstStyle/>
          <a:p>
            <a:r>
              <a:rPr lang="en-US" dirty="0" smtClean="0"/>
              <a:t>Air Pressure</a:t>
            </a:r>
            <a:endParaRPr lang="en-US" dirty="0"/>
          </a:p>
        </p:txBody>
      </p:sp>
      <p:pic>
        <p:nvPicPr>
          <p:cNvPr id="4" name="Picture 3"/>
          <p:cNvPicPr>
            <a:picLocks noChangeAspect="1"/>
          </p:cNvPicPr>
          <p:nvPr/>
        </p:nvPicPr>
        <p:blipFill>
          <a:blip r:embed="rId2"/>
          <a:stretch>
            <a:fillRect/>
          </a:stretch>
        </p:blipFill>
        <p:spPr>
          <a:xfrm>
            <a:off x="457200" y="573576"/>
            <a:ext cx="1530972" cy="1450643"/>
          </a:xfrm>
          <a:prstGeom prst="rect">
            <a:avLst/>
          </a:prstGeom>
        </p:spPr>
      </p:pic>
    </p:spTree>
    <p:extLst>
      <p:ext uri="{BB962C8B-B14F-4D97-AF65-F5344CB8AC3E}">
        <p14:creationId xmlns:p14="http://schemas.microsoft.com/office/powerpoint/2010/main" val="2558095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The atmosphere is the blanket of gases surrounding Earth.</a:t>
            </a:r>
            <a:endParaRPr lang="en-US" dirty="0"/>
          </a:p>
        </p:txBody>
      </p:sp>
      <p:sp>
        <p:nvSpPr>
          <p:cNvPr id="3" name="Title 2"/>
          <p:cNvSpPr>
            <a:spLocks noGrp="1"/>
          </p:cNvSpPr>
          <p:nvPr>
            <p:ph type="title"/>
          </p:nvPr>
        </p:nvSpPr>
        <p:spPr/>
        <p:txBody>
          <a:bodyPr/>
          <a:lstStyle/>
          <a:p>
            <a:r>
              <a:rPr lang="en-US" dirty="0" smtClean="0"/>
              <a:t>Atmosphere</a:t>
            </a:r>
            <a:endParaRPr lang="en-US" dirty="0"/>
          </a:p>
        </p:txBody>
      </p:sp>
      <p:pic>
        <p:nvPicPr>
          <p:cNvPr id="4" name="Picture 3"/>
          <p:cNvPicPr>
            <a:picLocks noChangeAspect="1"/>
          </p:cNvPicPr>
          <p:nvPr/>
        </p:nvPicPr>
        <p:blipFill>
          <a:blip r:embed="rId2"/>
          <a:stretch>
            <a:fillRect/>
          </a:stretch>
        </p:blipFill>
        <p:spPr>
          <a:xfrm>
            <a:off x="3454412" y="3692006"/>
            <a:ext cx="2857500" cy="2857500"/>
          </a:xfrm>
          <a:prstGeom prst="rect">
            <a:avLst/>
          </a:prstGeom>
        </p:spPr>
      </p:pic>
      <p:pic>
        <p:nvPicPr>
          <p:cNvPr id="5" name="Picture 4"/>
          <p:cNvPicPr>
            <a:picLocks noChangeAspect="1"/>
          </p:cNvPicPr>
          <p:nvPr/>
        </p:nvPicPr>
        <p:blipFill>
          <a:blip r:embed="rId3"/>
          <a:stretch>
            <a:fillRect/>
          </a:stretch>
        </p:blipFill>
        <p:spPr>
          <a:xfrm>
            <a:off x="2573121" y="3422650"/>
            <a:ext cx="5060971" cy="3283282"/>
          </a:xfrm>
          <a:prstGeom prst="rect">
            <a:avLst/>
          </a:prstGeom>
        </p:spPr>
      </p:pic>
    </p:spTree>
    <p:extLst>
      <p:ext uri="{BB962C8B-B14F-4D97-AF65-F5344CB8AC3E}">
        <p14:creationId xmlns:p14="http://schemas.microsoft.com/office/powerpoint/2010/main" val="2683783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a:t>The atmosphere can be divided into four layers based on temperature variations. </a:t>
            </a:r>
            <a:endParaRPr lang="en-US" dirty="0" smtClean="0"/>
          </a:p>
          <a:p>
            <a:pPr algn="ctr"/>
            <a:r>
              <a:rPr lang="en-US" dirty="0" smtClean="0"/>
              <a:t>The </a:t>
            </a:r>
            <a:r>
              <a:rPr lang="en-US" dirty="0"/>
              <a:t>layer closest to the Earth is called the </a:t>
            </a:r>
            <a:r>
              <a:rPr lang="en-US" b="1" dirty="0"/>
              <a:t>troposphere</a:t>
            </a:r>
            <a:r>
              <a:rPr lang="en-US" dirty="0"/>
              <a:t>. Above this layer is the </a:t>
            </a:r>
            <a:r>
              <a:rPr lang="en-US" b="1" dirty="0"/>
              <a:t>stratosphere</a:t>
            </a:r>
            <a:r>
              <a:rPr lang="en-US" dirty="0"/>
              <a:t>, followed by the mesosphere, then the </a:t>
            </a:r>
            <a:r>
              <a:rPr lang="en-US" b="1" dirty="0"/>
              <a:t>thermosphere</a:t>
            </a:r>
            <a:r>
              <a:rPr lang="en-US" dirty="0"/>
              <a:t>. </a:t>
            </a:r>
          </a:p>
        </p:txBody>
      </p:sp>
      <p:sp>
        <p:nvSpPr>
          <p:cNvPr id="3" name="Title 2"/>
          <p:cNvSpPr>
            <a:spLocks noGrp="1"/>
          </p:cNvSpPr>
          <p:nvPr>
            <p:ph type="title"/>
          </p:nvPr>
        </p:nvSpPr>
        <p:spPr/>
        <p:txBody>
          <a:bodyPr/>
          <a:lstStyle/>
          <a:p>
            <a:r>
              <a:rPr lang="en-US" dirty="0" smtClean="0"/>
              <a:t>Atmosphere</a:t>
            </a:r>
            <a:endParaRPr lang="en-US" dirty="0"/>
          </a:p>
        </p:txBody>
      </p:sp>
    </p:spTree>
    <p:extLst>
      <p:ext uri="{BB962C8B-B14F-4D97-AF65-F5344CB8AC3E}">
        <p14:creationId xmlns:p14="http://schemas.microsoft.com/office/powerpoint/2010/main" val="3074745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Atmosphere</a:t>
            </a:r>
            <a:endParaRPr lang="en-US" dirty="0"/>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59030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a:t>A weather front is a </a:t>
            </a:r>
            <a:r>
              <a:rPr lang="en-US" dirty="0" smtClean="0"/>
              <a:t>border </a:t>
            </a:r>
            <a:r>
              <a:rPr lang="en-US" dirty="0"/>
              <a:t>separating two masses of air of different </a:t>
            </a:r>
            <a:r>
              <a:rPr lang="en-US" dirty="0" smtClean="0"/>
              <a:t>densities.</a:t>
            </a:r>
          </a:p>
          <a:p>
            <a:pPr algn="ctr"/>
            <a:r>
              <a:rPr lang="en-US" dirty="0" smtClean="0"/>
              <a:t>A </a:t>
            </a:r>
            <a:r>
              <a:rPr lang="en-US" dirty="0"/>
              <a:t>warm front is the boundary between warm and cool (or cold) air when the warm air is replacing the cold air. Warm air at the surface pushes above the cool air mass, making clouds and storms. Warm fronts often bring stormy weather.</a:t>
            </a:r>
          </a:p>
        </p:txBody>
      </p:sp>
      <p:sp>
        <p:nvSpPr>
          <p:cNvPr id="3" name="Title 2"/>
          <p:cNvSpPr>
            <a:spLocks noGrp="1"/>
          </p:cNvSpPr>
          <p:nvPr>
            <p:ph type="title"/>
          </p:nvPr>
        </p:nvSpPr>
        <p:spPr/>
        <p:txBody>
          <a:bodyPr/>
          <a:lstStyle/>
          <a:p>
            <a:r>
              <a:rPr lang="en-US" dirty="0" smtClean="0"/>
              <a:t>Front</a:t>
            </a:r>
            <a:endParaRPr lang="en-US" dirty="0"/>
          </a:p>
        </p:txBody>
      </p:sp>
    </p:spTree>
    <p:extLst>
      <p:ext uri="{BB962C8B-B14F-4D97-AF65-F5344CB8AC3E}">
        <p14:creationId xmlns:p14="http://schemas.microsoft.com/office/powerpoint/2010/main" val="3653697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3453" y="236138"/>
            <a:ext cx="3379521" cy="2440227"/>
          </a:xfrm>
          <a:prstGeom prst="rect">
            <a:avLst/>
          </a:prstGeom>
        </p:spPr>
      </p:pic>
      <p:sp>
        <p:nvSpPr>
          <p:cNvPr id="2" name="Content Placeholder 1"/>
          <p:cNvSpPr>
            <a:spLocks noGrp="1"/>
          </p:cNvSpPr>
          <p:nvPr>
            <p:ph idx="1"/>
          </p:nvPr>
        </p:nvSpPr>
        <p:spPr/>
        <p:txBody>
          <a:bodyPr>
            <a:normAutofit fontScale="92500"/>
          </a:bodyPr>
          <a:lstStyle/>
          <a:p>
            <a:pPr algn="ctr"/>
            <a:r>
              <a:rPr lang="en-US" dirty="0"/>
              <a:t>How often do you watch the weather on TV? Why?</a:t>
            </a:r>
          </a:p>
          <a:p>
            <a:pPr algn="ctr"/>
            <a:r>
              <a:rPr lang="en-US" dirty="0"/>
              <a:t>What kinds of weather or weather conditions are there?</a:t>
            </a:r>
          </a:p>
          <a:p>
            <a:pPr algn="ctr"/>
            <a:r>
              <a:rPr lang="en-US" dirty="0"/>
              <a:t>Can you name situations in which weather has impacted your life or affected your plans? Explain.</a:t>
            </a:r>
          </a:p>
          <a:p>
            <a:pPr algn="ctr"/>
            <a:r>
              <a:rPr lang="en-US" dirty="0"/>
              <a:t>What kinds of elements, things, or conditions influence the weather?</a:t>
            </a:r>
          </a:p>
          <a:p>
            <a:pPr algn="ctr"/>
            <a:r>
              <a:rPr lang="en-US" dirty="0"/>
              <a:t>Why is the study of weather important? Offer examples.</a:t>
            </a:r>
          </a:p>
          <a:p>
            <a:pPr algn="ctr"/>
            <a:r>
              <a:rPr lang="en-US" dirty="0"/>
              <a:t>Why do people in general pay little attention to the weather? Do you think this is a good idea? Why or why not?</a:t>
            </a:r>
          </a:p>
        </p:txBody>
      </p:sp>
      <p:sp>
        <p:nvSpPr>
          <p:cNvPr id="3" name="Title 2"/>
          <p:cNvSpPr>
            <a:spLocks noGrp="1"/>
          </p:cNvSpPr>
          <p:nvPr>
            <p:ph type="title"/>
          </p:nvPr>
        </p:nvSpPr>
        <p:spPr>
          <a:xfrm>
            <a:off x="3990262" y="338327"/>
            <a:ext cx="4696537" cy="1732533"/>
          </a:xfrm>
        </p:spPr>
        <p:txBody>
          <a:bodyPr>
            <a:normAutofit/>
          </a:bodyPr>
          <a:lstStyle/>
          <a:p>
            <a:r>
              <a:rPr lang="en-US" dirty="0" smtClean="0"/>
              <a:t>Weather Introduction</a:t>
            </a:r>
            <a:endParaRPr lang="en-US" dirty="0"/>
          </a:p>
        </p:txBody>
      </p:sp>
    </p:spTree>
    <p:extLst>
      <p:ext uri="{BB962C8B-B14F-4D97-AF65-F5344CB8AC3E}">
        <p14:creationId xmlns:p14="http://schemas.microsoft.com/office/powerpoint/2010/main" val="2266311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of Weather in the US</a:t>
            </a:r>
            <a:endParaRPr lang="en-US" dirty="0"/>
          </a:p>
        </p:txBody>
      </p:sp>
      <p:pic>
        <p:nvPicPr>
          <p:cNvPr id="4" name="Picture 3"/>
          <p:cNvPicPr>
            <a:picLocks noChangeAspect="1"/>
          </p:cNvPicPr>
          <p:nvPr/>
        </p:nvPicPr>
        <p:blipFill>
          <a:blip r:embed="rId2"/>
          <a:stretch>
            <a:fillRect/>
          </a:stretch>
        </p:blipFill>
        <p:spPr>
          <a:xfrm>
            <a:off x="1159598" y="946045"/>
            <a:ext cx="7026690" cy="5663452"/>
          </a:xfrm>
          <a:prstGeom prst="rect">
            <a:avLst/>
          </a:prstGeom>
        </p:spPr>
      </p:pic>
    </p:spTree>
    <p:extLst>
      <p:ext uri="{BB962C8B-B14F-4D97-AF65-F5344CB8AC3E}">
        <p14:creationId xmlns:p14="http://schemas.microsoft.com/office/powerpoint/2010/main" val="316162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Summer – June 21</a:t>
            </a:r>
          </a:p>
          <a:p>
            <a:pPr algn="ctr"/>
            <a:r>
              <a:rPr lang="en-US" dirty="0"/>
              <a:t>Autumn - September 21 </a:t>
            </a:r>
          </a:p>
          <a:p>
            <a:pPr algn="ctr"/>
            <a:r>
              <a:rPr lang="en-US" dirty="0"/>
              <a:t>Winter - December 21 </a:t>
            </a:r>
          </a:p>
          <a:p>
            <a:pPr algn="ctr"/>
            <a:r>
              <a:rPr lang="en-US" dirty="0"/>
              <a:t>Spring - March 21 </a:t>
            </a:r>
          </a:p>
        </p:txBody>
      </p:sp>
      <p:sp>
        <p:nvSpPr>
          <p:cNvPr id="3" name="Title 2"/>
          <p:cNvSpPr>
            <a:spLocks noGrp="1"/>
          </p:cNvSpPr>
          <p:nvPr>
            <p:ph type="title"/>
          </p:nvPr>
        </p:nvSpPr>
        <p:spPr/>
        <p:txBody>
          <a:bodyPr/>
          <a:lstStyle/>
          <a:p>
            <a:r>
              <a:rPr lang="en-US" dirty="0" smtClean="0"/>
              <a:t>Seasons</a:t>
            </a:r>
            <a:endParaRPr lang="en-US" dirty="0"/>
          </a:p>
        </p:txBody>
      </p:sp>
      <p:pic>
        <p:nvPicPr>
          <p:cNvPr id="4" name="Picture 3"/>
          <p:cNvPicPr>
            <a:picLocks noChangeAspect="1"/>
          </p:cNvPicPr>
          <p:nvPr/>
        </p:nvPicPr>
        <p:blipFill>
          <a:blip r:embed="rId2"/>
          <a:stretch>
            <a:fillRect/>
          </a:stretch>
        </p:blipFill>
        <p:spPr>
          <a:xfrm>
            <a:off x="150640" y="4611115"/>
            <a:ext cx="8712085" cy="2137767"/>
          </a:xfrm>
          <a:prstGeom prst="rect">
            <a:avLst/>
          </a:prstGeom>
        </p:spPr>
      </p:pic>
    </p:spTree>
    <p:extLst>
      <p:ext uri="{BB962C8B-B14F-4D97-AF65-F5344CB8AC3E}">
        <p14:creationId xmlns:p14="http://schemas.microsoft.com/office/powerpoint/2010/main" val="1098622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Summer</a:t>
            </a:r>
            <a:endParaRPr lang="en-US" dirty="0"/>
          </a:p>
        </p:txBody>
      </p:sp>
      <p:pic>
        <p:nvPicPr>
          <p:cNvPr id="5" name="Picture 4"/>
          <p:cNvPicPr>
            <a:picLocks noChangeAspect="1"/>
          </p:cNvPicPr>
          <p:nvPr/>
        </p:nvPicPr>
        <p:blipFill>
          <a:blip r:embed="rId2"/>
          <a:stretch>
            <a:fillRect/>
          </a:stretch>
        </p:blipFill>
        <p:spPr>
          <a:xfrm>
            <a:off x="1767023" y="1366768"/>
            <a:ext cx="6035220" cy="5491232"/>
          </a:xfrm>
          <a:prstGeom prst="rect">
            <a:avLst/>
          </a:prstGeom>
        </p:spPr>
      </p:pic>
    </p:spTree>
    <p:extLst>
      <p:ext uri="{BB962C8B-B14F-4D97-AF65-F5344CB8AC3E}">
        <p14:creationId xmlns:p14="http://schemas.microsoft.com/office/powerpoint/2010/main" val="2020002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Spring</a:t>
            </a:r>
            <a:endParaRPr lang="en-US" dirty="0"/>
          </a:p>
        </p:txBody>
      </p:sp>
      <p:pic>
        <p:nvPicPr>
          <p:cNvPr id="6" name="Picture 5"/>
          <p:cNvPicPr>
            <a:picLocks noChangeAspect="1"/>
          </p:cNvPicPr>
          <p:nvPr/>
        </p:nvPicPr>
        <p:blipFill>
          <a:blip r:embed="rId2"/>
          <a:stretch>
            <a:fillRect/>
          </a:stretch>
        </p:blipFill>
        <p:spPr>
          <a:xfrm>
            <a:off x="1157264" y="1421991"/>
            <a:ext cx="6973803" cy="5397908"/>
          </a:xfrm>
          <a:prstGeom prst="rect">
            <a:avLst/>
          </a:prstGeom>
        </p:spPr>
      </p:pic>
    </p:spTree>
    <p:extLst>
      <p:ext uri="{BB962C8B-B14F-4D97-AF65-F5344CB8AC3E}">
        <p14:creationId xmlns:p14="http://schemas.microsoft.com/office/powerpoint/2010/main" val="222493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Fall</a:t>
            </a:r>
            <a:endParaRPr lang="en-US" dirty="0"/>
          </a:p>
        </p:txBody>
      </p:sp>
      <p:pic>
        <p:nvPicPr>
          <p:cNvPr id="4" name="Picture 3"/>
          <p:cNvPicPr>
            <a:picLocks noChangeAspect="1"/>
          </p:cNvPicPr>
          <p:nvPr/>
        </p:nvPicPr>
        <p:blipFill>
          <a:blip r:embed="rId2"/>
          <a:stretch>
            <a:fillRect/>
          </a:stretch>
        </p:blipFill>
        <p:spPr>
          <a:xfrm>
            <a:off x="1134743" y="1366768"/>
            <a:ext cx="7079154" cy="5491232"/>
          </a:xfrm>
          <a:prstGeom prst="rect">
            <a:avLst/>
          </a:prstGeom>
        </p:spPr>
      </p:pic>
    </p:spTree>
    <p:extLst>
      <p:ext uri="{BB962C8B-B14F-4D97-AF65-F5344CB8AC3E}">
        <p14:creationId xmlns:p14="http://schemas.microsoft.com/office/powerpoint/2010/main" val="2882806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Winter</a:t>
            </a:r>
            <a:endParaRPr lang="en-US" dirty="0"/>
          </a:p>
        </p:txBody>
      </p:sp>
      <p:pic>
        <p:nvPicPr>
          <p:cNvPr id="6" name="Picture 5"/>
          <p:cNvPicPr>
            <a:picLocks noChangeAspect="1"/>
          </p:cNvPicPr>
          <p:nvPr/>
        </p:nvPicPr>
        <p:blipFill>
          <a:blip r:embed="rId2"/>
          <a:stretch>
            <a:fillRect/>
          </a:stretch>
        </p:blipFill>
        <p:spPr>
          <a:xfrm>
            <a:off x="1328013" y="1246345"/>
            <a:ext cx="6830666" cy="5611655"/>
          </a:xfrm>
          <a:prstGeom prst="rect">
            <a:avLst/>
          </a:prstGeom>
        </p:spPr>
      </p:pic>
    </p:spTree>
    <p:extLst>
      <p:ext uri="{BB962C8B-B14F-4D97-AF65-F5344CB8AC3E}">
        <p14:creationId xmlns:p14="http://schemas.microsoft.com/office/powerpoint/2010/main" val="941332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What Instruments do we use to measure weather?</a:t>
            </a:r>
          </a:p>
          <a:p>
            <a:pPr algn="ctr"/>
            <a:r>
              <a:rPr lang="en-US" dirty="0" smtClean="0"/>
              <a:t>What are the instruments telling us?</a:t>
            </a:r>
            <a:endParaRPr lang="en-US" dirty="0"/>
          </a:p>
        </p:txBody>
      </p:sp>
      <p:sp>
        <p:nvSpPr>
          <p:cNvPr id="3" name="Title 2"/>
          <p:cNvSpPr>
            <a:spLocks noGrp="1"/>
          </p:cNvSpPr>
          <p:nvPr>
            <p:ph type="title"/>
          </p:nvPr>
        </p:nvSpPr>
        <p:spPr/>
        <p:txBody>
          <a:bodyPr/>
          <a:lstStyle/>
          <a:p>
            <a:r>
              <a:rPr lang="en-US" dirty="0" smtClean="0"/>
              <a:t>Instruments </a:t>
            </a:r>
            <a:endParaRPr lang="en-US" dirty="0"/>
          </a:p>
        </p:txBody>
      </p:sp>
    </p:spTree>
    <p:extLst>
      <p:ext uri="{BB962C8B-B14F-4D97-AF65-F5344CB8AC3E}">
        <p14:creationId xmlns:p14="http://schemas.microsoft.com/office/powerpoint/2010/main" val="910488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A Thermometer is used to measure the temperature.</a:t>
            </a:r>
          </a:p>
          <a:p>
            <a:pPr algn="ctr"/>
            <a:r>
              <a:rPr lang="en-US" dirty="0" smtClean="0"/>
              <a:t>Thermometers indicate how HOT or COLD it is outside/inside.</a:t>
            </a:r>
            <a:endParaRPr lang="en-US" dirty="0"/>
          </a:p>
        </p:txBody>
      </p:sp>
      <p:sp>
        <p:nvSpPr>
          <p:cNvPr id="3" name="Title 2"/>
          <p:cNvSpPr>
            <a:spLocks noGrp="1"/>
          </p:cNvSpPr>
          <p:nvPr>
            <p:ph type="title"/>
          </p:nvPr>
        </p:nvSpPr>
        <p:spPr/>
        <p:txBody>
          <a:bodyPr/>
          <a:lstStyle/>
          <a:p>
            <a:r>
              <a:rPr lang="en-US" dirty="0" smtClean="0"/>
              <a:t>Thermometer</a:t>
            </a:r>
            <a:endParaRPr lang="en-US" dirty="0"/>
          </a:p>
        </p:txBody>
      </p:sp>
      <p:pic>
        <p:nvPicPr>
          <p:cNvPr id="4" name="Picture 3"/>
          <p:cNvPicPr>
            <a:picLocks noChangeAspect="1"/>
          </p:cNvPicPr>
          <p:nvPr/>
        </p:nvPicPr>
        <p:blipFill>
          <a:blip r:embed="rId2"/>
          <a:stretch>
            <a:fillRect/>
          </a:stretch>
        </p:blipFill>
        <p:spPr>
          <a:xfrm>
            <a:off x="457200" y="2296552"/>
            <a:ext cx="901700" cy="3479800"/>
          </a:xfrm>
          <a:prstGeom prst="rect">
            <a:avLst/>
          </a:prstGeom>
        </p:spPr>
      </p:pic>
      <p:pic>
        <p:nvPicPr>
          <p:cNvPr id="5" name="Picture 4"/>
          <p:cNvPicPr>
            <a:picLocks noChangeAspect="1"/>
          </p:cNvPicPr>
          <p:nvPr/>
        </p:nvPicPr>
        <p:blipFill>
          <a:blip r:embed="rId3"/>
          <a:stretch>
            <a:fillRect/>
          </a:stretch>
        </p:blipFill>
        <p:spPr>
          <a:xfrm>
            <a:off x="1595161" y="3524250"/>
            <a:ext cx="2022663" cy="3039521"/>
          </a:xfrm>
          <a:prstGeom prst="rect">
            <a:avLst/>
          </a:prstGeom>
        </p:spPr>
      </p:pic>
      <p:pic>
        <p:nvPicPr>
          <p:cNvPr id="6" name="Picture 5"/>
          <p:cNvPicPr>
            <a:picLocks noChangeAspect="1"/>
          </p:cNvPicPr>
          <p:nvPr/>
        </p:nvPicPr>
        <p:blipFill>
          <a:blip r:embed="rId4"/>
          <a:stretch>
            <a:fillRect/>
          </a:stretch>
        </p:blipFill>
        <p:spPr>
          <a:xfrm>
            <a:off x="6529025" y="3524250"/>
            <a:ext cx="2463800" cy="3289300"/>
          </a:xfrm>
          <a:prstGeom prst="rect">
            <a:avLst/>
          </a:prstGeom>
        </p:spPr>
      </p:pic>
    </p:spTree>
    <p:extLst>
      <p:ext uri="{BB962C8B-B14F-4D97-AF65-F5344CB8AC3E}">
        <p14:creationId xmlns:p14="http://schemas.microsoft.com/office/powerpoint/2010/main" val="4073859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A Barometer is used to measure Atmospheric Pressure.</a:t>
            </a:r>
          </a:p>
          <a:p>
            <a:pPr algn="ctr"/>
            <a:r>
              <a:rPr lang="en-US" dirty="0" smtClean="0"/>
              <a:t>A Barometer indicates whether or not it will rain.</a:t>
            </a:r>
            <a:endParaRPr lang="en-US" dirty="0"/>
          </a:p>
        </p:txBody>
      </p:sp>
      <p:sp>
        <p:nvSpPr>
          <p:cNvPr id="3" name="Title 2"/>
          <p:cNvSpPr>
            <a:spLocks noGrp="1"/>
          </p:cNvSpPr>
          <p:nvPr>
            <p:ph type="title"/>
          </p:nvPr>
        </p:nvSpPr>
        <p:spPr/>
        <p:txBody>
          <a:bodyPr/>
          <a:lstStyle/>
          <a:p>
            <a:r>
              <a:rPr lang="en-US" dirty="0" smtClean="0"/>
              <a:t>Barometer</a:t>
            </a:r>
            <a:endParaRPr lang="en-US" dirty="0"/>
          </a:p>
        </p:txBody>
      </p:sp>
      <p:pic>
        <p:nvPicPr>
          <p:cNvPr id="4" name="Picture 3"/>
          <p:cNvPicPr>
            <a:picLocks noChangeAspect="1"/>
          </p:cNvPicPr>
          <p:nvPr/>
        </p:nvPicPr>
        <p:blipFill>
          <a:blip r:embed="rId2"/>
          <a:stretch>
            <a:fillRect/>
          </a:stretch>
        </p:blipFill>
        <p:spPr>
          <a:xfrm>
            <a:off x="5930900" y="3873500"/>
            <a:ext cx="2730500" cy="2984500"/>
          </a:xfrm>
          <a:prstGeom prst="rect">
            <a:avLst/>
          </a:prstGeom>
        </p:spPr>
      </p:pic>
      <p:pic>
        <p:nvPicPr>
          <p:cNvPr id="5" name="Picture 4"/>
          <p:cNvPicPr>
            <a:picLocks noChangeAspect="1"/>
          </p:cNvPicPr>
          <p:nvPr/>
        </p:nvPicPr>
        <p:blipFill>
          <a:blip r:embed="rId3"/>
          <a:stretch>
            <a:fillRect/>
          </a:stretch>
        </p:blipFill>
        <p:spPr>
          <a:xfrm>
            <a:off x="745343" y="3960851"/>
            <a:ext cx="2650655" cy="2759091"/>
          </a:xfrm>
          <a:prstGeom prst="rect">
            <a:avLst/>
          </a:prstGeom>
        </p:spPr>
      </p:pic>
    </p:spTree>
    <p:extLst>
      <p:ext uri="{BB962C8B-B14F-4D97-AF65-F5344CB8AC3E}">
        <p14:creationId xmlns:p14="http://schemas.microsoft.com/office/powerpoint/2010/main" val="407488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An Anemometer is used to measure wind speed.</a:t>
            </a:r>
          </a:p>
          <a:p>
            <a:pPr algn="ctr"/>
            <a:r>
              <a:rPr lang="en-US" dirty="0" smtClean="0"/>
              <a:t>Anemometers indicate how much movement of wind is present.</a:t>
            </a:r>
            <a:endParaRPr lang="en-US" dirty="0"/>
          </a:p>
        </p:txBody>
      </p:sp>
      <p:sp>
        <p:nvSpPr>
          <p:cNvPr id="3" name="Title 2"/>
          <p:cNvSpPr>
            <a:spLocks noGrp="1"/>
          </p:cNvSpPr>
          <p:nvPr>
            <p:ph type="title"/>
          </p:nvPr>
        </p:nvSpPr>
        <p:spPr/>
        <p:txBody>
          <a:bodyPr/>
          <a:lstStyle/>
          <a:p>
            <a:r>
              <a:rPr lang="en-US" dirty="0" smtClean="0"/>
              <a:t>Anemometer</a:t>
            </a:r>
            <a:endParaRPr lang="en-US" dirty="0"/>
          </a:p>
        </p:txBody>
      </p:sp>
      <p:pic>
        <p:nvPicPr>
          <p:cNvPr id="4" name="Picture 3"/>
          <p:cNvPicPr>
            <a:picLocks noChangeAspect="1"/>
          </p:cNvPicPr>
          <p:nvPr/>
        </p:nvPicPr>
        <p:blipFill>
          <a:blip r:embed="rId2"/>
          <a:stretch>
            <a:fillRect/>
          </a:stretch>
        </p:blipFill>
        <p:spPr>
          <a:xfrm>
            <a:off x="3860266" y="4108926"/>
            <a:ext cx="2349500" cy="2691923"/>
          </a:xfrm>
          <a:prstGeom prst="rect">
            <a:avLst/>
          </a:prstGeom>
        </p:spPr>
      </p:pic>
      <p:pic>
        <p:nvPicPr>
          <p:cNvPr id="5" name="Picture 4"/>
          <p:cNvPicPr>
            <a:picLocks noChangeAspect="1"/>
          </p:cNvPicPr>
          <p:nvPr/>
        </p:nvPicPr>
        <p:blipFill>
          <a:blip r:embed="rId3"/>
          <a:stretch>
            <a:fillRect/>
          </a:stretch>
        </p:blipFill>
        <p:spPr>
          <a:xfrm>
            <a:off x="6570440" y="3511550"/>
            <a:ext cx="2463800" cy="3289300"/>
          </a:xfrm>
          <a:prstGeom prst="rect">
            <a:avLst/>
          </a:prstGeom>
        </p:spPr>
      </p:pic>
      <p:pic>
        <p:nvPicPr>
          <p:cNvPr id="6" name="Picture 5"/>
          <p:cNvPicPr>
            <a:picLocks noChangeAspect="1"/>
          </p:cNvPicPr>
          <p:nvPr/>
        </p:nvPicPr>
        <p:blipFill>
          <a:blip r:embed="rId4"/>
          <a:stretch>
            <a:fillRect/>
          </a:stretch>
        </p:blipFill>
        <p:spPr>
          <a:xfrm>
            <a:off x="241300" y="4108926"/>
            <a:ext cx="3098800" cy="2616200"/>
          </a:xfrm>
          <a:prstGeom prst="rect">
            <a:avLst/>
          </a:prstGeom>
        </p:spPr>
      </p:pic>
    </p:spTree>
    <p:extLst>
      <p:ext uri="{BB962C8B-B14F-4D97-AF65-F5344CB8AC3E}">
        <p14:creationId xmlns:p14="http://schemas.microsoft.com/office/powerpoint/2010/main" val="1342611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a:t>Haiku </a:t>
            </a:r>
            <a:r>
              <a:rPr lang="en-US" dirty="0" smtClean="0"/>
              <a:t>are </a:t>
            </a:r>
            <a:r>
              <a:rPr lang="en-US" dirty="0"/>
              <a:t>short poems that use sensory language to capture a feeling or image. They are often inspired by an element of nature, a moment of beauty or a poignant experience. Haiku poetry was originally developed by Japanese poets, and the form was adapted to English and other languages by poets in other </a:t>
            </a:r>
            <a:r>
              <a:rPr lang="en-US" dirty="0" smtClean="0"/>
              <a:t>countries.</a:t>
            </a:r>
            <a:endParaRPr lang="en-US" dirty="0"/>
          </a:p>
        </p:txBody>
      </p:sp>
      <p:sp>
        <p:nvSpPr>
          <p:cNvPr id="3" name="Title 2"/>
          <p:cNvSpPr>
            <a:spLocks noGrp="1"/>
          </p:cNvSpPr>
          <p:nvPr>
            <p:ph type="title"/>
          </p:nvPr>
        </p:nvSpPr>
        <p:spPr/>
        <p:txBody>
          <a:bodyPr/>
          <a:lstStyle/>
          <a:p>
            <a:r>
              <a:rPr lang="en-US" dirty="0" smtClean="0"/>
              <a:t>What is a Haiku?</a:t>
            </a:r>
            <a:endParaRPr lang="en-US" dirty="0"/>
          </a:p>
        </p:txBody>
      </p:sp>
    </p:spTree>
    <p:extLst>
      <p:ext uri="{BB962C8B-B14F-4D97-AF65-F5344CB8AC3E}">
        <p14:creationId xmlns:p14="http://schemas.microsoft.com/office/powerpoint/2010/main" val="3692328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windsock is used to measure wind direction.</a:t>
            </a:r>
          </a:p>
          <a:p>
            <a:r>
              <a:rPr lang="en-US" dirty="0" smtClean="0"/>
              <a:t>Windsocks indicate the direction that wind originates from.</a:t>
            </a:r>
            <a:endParaRPr lang="en-US" dirty="0"/>
          </a:p>
        </p:txBody>
      </p:sp>
      <p:sp>
        <p:nvSpPr>
          <p:cNvPr id="3" name="Title 2"/>
          <p:cNvSpPr>
            <a:spLocks noGrp="1"/>
          </p:cNvSpPr>
          <p:nvPr>
            <p:ph type="title"/>
          </p:nvPr>
        </p:nvSpPr>
        <p:spPr>
          <a:xfrm>
            <a:off x="457200" y="338328"/>
            <a:ext cx="4690125" cy="1252728"/>
          </a:xfrm>
        </p:spPr>
        <p:txBody>
          <a:bodyPr>
            <a:normAutofit fontScale="90000"/>
          </a:bodyPr>
          <a:lstStyle/>
          <a:p>
            <a:r>
              <a:rPr lang="en-US" dirty="0" smtClean="0"/>
              <a:t>Wind Vane/         Wind sock</a:t>
            </a:r>
            <a:endParaRPr lang="en-US" dirty="0"/>
          </a:p>
        </p:txBody>
      </p:sp>
      <p:pic>
        <p:nvPicPr>
          <p:cNvPr id="5" name="Picture 4"/>
          <p:cNvPicPr>
            <a:picLocks noChangeAspect="1"/>
          </p:cNvPicPr>
          <p:nvPr/>
        </p:nvPicPr>
        <p:blipFill>
          <a:blip r:embed="rId2"/>
          <a:stretch>
            <a:fillRect/>
          </a:stretch>
        </p:blipFill>
        <p:spPr>
          <a:xfrm>
            <a:off x="5147325" y="338328"/>
            <a:ext cx="3670300" cy="2209800"/>
          </a:xfrm>
          <a:prstGeom prst="rect">
            <a:avLst/>
          </a:prstGeom>
        </p:spPr>
      </p:pic>
      <p:pic>
        <p:nvPicPr>
          <p:cNvPr id="6" name="Picture 5"/>
          <p:cNvPicPr>
            <a:picLocks noChangeAspect="1"/>
          </p:cNvPicPr>
          <p:nvPr/>
        </p:nvPicPr>
        <p:blipFill>
          <a:blip r:embed="rId3"/>
          <a:stretch>
            <a:fillRect/>
          </a:stretch>
        </p:blipFill>
        <p:spPr>
          <a:xfrm>
            <a:off x="201441" y="4171320"/>
            <a:ext cx="3289300" cy="2463800"/>
          </a:xfrm>
          <a:prstGeom prst="rect">
            <a:avLst/>
          </a:prstGeom>
        </p:spPr>
      </p:pic>
      <p:pic>
        <p:nvPicPr>
          <p:cNvPr id="7" name="Picture 6"/>
          <p:cNvPicPr>
            <a:picLocks noChangeAspect="1"/>
          </p:cNvPicPr>
          <p:nvPr/>
        </p:nvPicPr>
        <p:blipFill>
          <a:blip r:embed="rId4"/>
          <a:stretch>
            <a:fillRect/>
          </a:stretch>
        </p:blipFill>
        <p:spPr>
          <a:xfrm>
            <a:off x="4341725" y="3954739"/>
            <a:ext cx="4064000" cy="2578100"/>
          </a:xfrm>
          <a:prstGeom prst="rect">
            <a:avLst/>
          </a:prstGeom>
        </p:spPr>
      </p:pic>
    </p:spTree>
    <p:extLst>
      <p:ext uri="{BB962C8B-B14F-4D97-AF65-F5344CB8AC3E}">
        <p14:creationId xmlns:p14="http://schemas.microsoft.com/office/powerpoint/2010/main" val="1170112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5288099" cy="3450696"/>
          </a:xfrm>
        </p:spPr>
        <p:txBody>
          <a:bodyPr>
            <a:normAutofit lnSpcReduction="10000"/>
          </a:bodyPr>
          <a:lstStyle/>
          <a:p>
            <a:r>
              <a:rPr lang="en-US" dirty="0" smtClean="0"/>
              <a:t>Hygrometers measure the amount of water vapor in the air.</a:t>
            </a:r>
          </a:p>
          <a:p>
            <a:r>
              <a:rPr lang="en-US" dirty="0"/>
              <a:t>A Hygrometer is used to measure humidity.</a:t>
            </a:r>
          </a:p>
          <a:p>
            <a:endParaRPr lang="en-US" dirty="0" smtClean="0"/>
          </a:p>
          <a:p>
            <a:r>
              <a:rPr lang="en-US" dirty="0" smtClean="0"/>
              <a:t>High humidity indicates warmer temperatures.</a:t>
            </a:r>
          </a:p>
          <a:p>
            <a:r>
              <a:rPr lang="en-US" dirty="0" smtClean="0"/>
              <a:t>Low humidity indicates cooler temperatures.</a:t>
            </a:r>
          </a:p>
        </p:txBody>
      </p:sp>
      <p:sp>
        <p:nvSpPr>
          <p:cNvPr id="3" name="Title 2"/>
          <p:cNvSpPr>
            <a:spLocks noGrp="1"/>
          </p:cNvSpPr>
          <p:nvPr>
            <p:ph type="title"/>
          </p:nvPr>
        </p:nvSpPr>
        <p:spPr/>
        <p:txBody>
          <a:bodyPr/>
          <a:lstStyle/>
          <a:p>
            <a:r>
              <a:rPr lang="en-US" dirty="0" smtClean="0"/>
              <a:t>Hygrometer</a:t>
            </a:r>
            <a:endParaRPr lang="en-US" dirty="0"/>
          </a:p>
        </p:txBody>
      </p:sp>
      <p:pic>
        <p:nvPicPr>
          <p:cNvPr id="4" name="Picture 3"/>
          <p:cNvPicPr>
            <a:picLocks noChangeAspect="1"/>
          </p:cNvPicPr>
          <p:nvPr/>
        </p:nvPicPr>
        <p:blipFill>
          <a:blip r:embed="rId2"/>
          <a:stretch>
            <a:fillRect/>
          </a:stretch>
        </p:blipFill>
        <p:spPr>
          <a:xfrm>
            <a:off x="6160166" y="1026680"/>
            <a:ext cx="2857500" cy="2844800"/>
          </a:xfrm>
          <a:prstGeom prst="rect">
            <a:avLst/>
          </a:prstGeom>
        </p:spPr>
      </p:pic>
      <p:pic>
        <p:nvPicPr>
          <p:cNvPr id="5" name="Picture 4"/>
          <p:cNvPicPr>
            <a:picLocks noChangeAspect="1"/>
          </p:cNvPicPr>
          <p:nvPr/>
        </p:nvPicPr>
        <p:blipFill>
          <a:blip r:embed="rId3"/>
          <a:stretch>
            <a:fillRect/>
          </a:stretch>
        </p:blipFill>
        <p:spPr>
          <a:xfrm>
            <a:off x="5994400" y="3871480"/>
            <a:ext cx="2857500" cy="2857500"/>
          </a:xfrm>
          <a:prstGeom prst="rect">
            <a:avLst/>
          </a:prstGeom>
        </p:spPr>
      </p:pic>
    </p:spTree>
    <p:extLst>
      <p:ext uri="{BB962C8B-B14F-4D97-AF65-F5344CB8AC3E}">
        <p14:creationId xmlns:p14="http://schemas.microsoft.com/office/powerpoint/2010/main" val="2512965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5643153" cy="3450696"/>
          </a:xfrm>
        </p:spPr>
        <p:txBody>
          <a:bodyPr/>
          <a:lstStyle/>
          <a:p>
            <a:r>
              <a:rPr lang="en-US" dirty="0" smtClean="0"/>
              <a:t>A Rain-Gauge is used to measure the amount of precipitation.</a:t>
            </a:r>
          </a:p>
          <a:p>
            <a:r>
              <a:rPr lang="en-US" dirty="0" smtClean="0"/>
              <a:t>The main forms of precipitation include drizzle, rain, sleet, snow, and hail.</a:t>
            </a:r>
            <a:endParaRPr lang="en-US" dirty="0"/>
          </a:p>
        </p:txBody>
      </p:sp>
      <p:sp>
        <p:nvSpPr>
          <p:cNvPr id="3" name="Title 2"/>
          <p:cNvSpPr>
            <a:spLocks noGrp="1"/>
          </p:cNvSpPr>
          <p:nvPr>
            <p:ph type="title"/>
          </p:nvPr>
        </p:nvSpPr>
        <p:spPr/>
        <p:txBody>
          <a:bodyPr/>
          <a:lstStyle/>
          <a:p>
            <a:r>
              <a:rPr lang="en-US" dirty="0" smtClean="0"/>
              <a:t>Rain-Gauge</a:t>
            </a:r>
            <a:endParaRPr lang="en-US" dirty="0"/>
          </a:p>
        </p:txBody>
      </p:sp>
      <p:pic>
        <p:nvPicPr>
          <p:cNvPr id="4" name="Picture 3"/>
          <p:cNvPicPr>
            <a:picLocks noChangeAspect="1"/>
          </p:cNvPicPr>
          <p:nvPr/>
        </p:nvPicPr>
        <p:blipFill>
          <a:blip r:embed="rId2"/>
          <a:stretch>
            <a:fillRect/>
          </a:stretch>
        </p:blipFill>
        <p:spPr>
          <a:xfrm>
            <a:off x="4320246" y="4505693"/>
            <a:ext cx="2194974" cy="2089997"/>
          </a:xfrm>
          <a:prstGeom prst="rect">
            <a:avLst/>
          </a:prstGeom>
        </p:spPr>
      </p:pic>
      <p:pic>
        <p:nvPicPr>
          <p:cNvPr id="5" name="Picture 4"/>
          <p:cNvPicPr>
            <a:picLocks noChangeAspect="1"/>
          </p:cNvPicPr>
          <p:nvPr/>
        </p:nvPicPr>
        <p:blipFill>
          <a:blip r:embed="rId3"/>
          <a:stretch>
            <a:fillRect/>
          </a:stretch>
        </p:blipFill>
        <p:spPr>
          <a:xfrm>
            <a:off x="6947020" y="338328"/>
            <a:ext cx="2032000" cy="2997200"/>
          </a:xfrm>
          <a:prstGeom prst="rect">
            <a:avLst/>
          </a:prstGeom>
        </p:spPr>
      </p:pic>
      <p:pic>
        <p:nvPicPr>
          <p:cNvPr id="6" name="Picture 5"/>
          <p:cNvPicPr>
            <a:picLocks noChangeAspect="1"/>
          </p:cNvPicPr>
          <p:nvPr/>
        </p:nvPicPr>
        <p:blipFill>
          <a:blip r:embed="rId4"/>
          <a:stretch>
            <a:fillRect/>
          </a:stretch>
        </p:blipFill>
        <p:spPr>
          <a:xfrm>
            <a:off x="6515220" y="3422650"/>
            <a:ext cx="2463800" cy="3289300"/>
          </a:xfrm>
          <a:prstGeom prst="rect">
            <a:avLst/>
          </a:prstGeom>
        </p:spPr>
      </p:pic>
    </p:spTree>
    <p:extLst>
      <p:ext uri="{BB962C8B-B14F-4D97-AF65-F5344CB8AC3E}">
        <p14:creationId xmlns:p14="http://schemas.microsoft.com/office/powerpoint/2010/main" val="2846782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Cloud Mirror is used to measure the percentage of cloud cover.</a:t>
            </a:r>
          </a:p>
          <a:p>
            <a:r>
              <a:rPr lang="en-US" dirty="0" smtClean="0"/>
              <a:t>A Cloud Mirror estimates the amount of cloud coverage in the sky.</a:t>
            </a:r>
            <a:endParaRPr lang="en-US" dirty="0"/>
          </a:p>
        </p:txBody>
      </p:sp>
      <p:sp>
        <p:nvSpPr>
          <p:cNvPr id="3" name="Title 2"/>
          <p:cNvSpPr>
            <a:spLocks noGrp="1"/>
          </p:cNvSpPr>
          <p:nvPr>
            <p:ph type="title"/>
          </p:nvPr>
        </p:nvSpPr>
        <p:spPr/>
        <p:txBody>
          <a:bodyPr/>
          <a:lstStyle/>
          <a:p>
            <a:r>
              <a:rPr lang="en-US" dirty="0" smtClean="0"/>
              <a:t>Cloud Mirror</a:t>
            </a:r>
            <a:endParaRPr lang="en-US" dirty="0"/>
          </a:p>
        </p:txBody>
      </p:sp>
      <p:pic>
        <p:nvPicPr>
          <p:cNvPr id="4" name="Picture 3"/>
          <p:cNvPicPr>
            <a:picLocks noChangeAspect="1"/>
          </p:cNvPicPr>
          <p:nvPr/>
        </p:nvPicPr>
        <p:blipFill>
          <a:blip r:embed="rId2"/>
          <a:stretch>
            <a:fillRect/>
          </a:stretch>
        </p:blipFill>
        <p:spPr>
          <a:xfrm>
            <a:off x="5397500" y="4181272"/>
            <a:ext cx="3289300" cy="2463800"/>
          </a:xfrm>
          <a:prstGeom prst="rect">
            <a:avLst/>
          </a:prstGeom>
        </p:spPr>
      </p:pic>
      <p:pic>
        <p:nvPicPr>
          <p:cNvPr id="5" name="Picture 4"/>
          <p:cNvPicPr>
            <a:picLocks noChangeAspect="1"/>
          </p:cNvPicPr>
          <p:nvPr/>
        </p:nvPicPr>
        <p:blipFill>
          <a:blip r:embed="rId3"/>
          <a:stretch>
            <a:fillRect/>
          </a:stretch>
        </p:blipFill>
        <p:spPr>
          <a:xfrm>
            <a:off x="338943" y="4397172"/>
            <a:ext cx="3606800" cy="2247900"/>
          </a:xfrm>
          <a:prstGeom prst="rect">
            <a:avLst/>
          </a:prstGeom>
        </p:spPr>
      </p:pic>
    </p:spTree>
    <p:extLst>
      <p:ext uri="{BB962C8B-B14F-4D97-AF65-F5344CB8AC3E}">
        <p14:creationId xmlns:p14="http://schemas.microsoft.com/office/powerpoint/2010/main" val="2330142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Some clouds look light and wispy. Others look big, dark, and heavy.</a:t>
            </a:r>
          </a:p>
          <a:p>
            <a:r>
              <a:rPr lang="en-US" dirty="0" smtClean="0"/>
              <a:t>All clouds are made up of condensed water and dust.</a:t>
            </a:r>
          </a:p>
          <a:p>
            <a:r>
              <a:rPr lang="en-US" dirty="0" smtClean="0"/>
              <a:t>Clouds form in the troposphere when warm, moist air cools and water vapor in the air condenses into water droplets.</a:t>
            </a:r>
          </a:p>
          <a:p>
            <a:r>
              <a:rPr lang="en-US" dirty="0" smtClean="0"/>
              <a:t>The droplets attach to the surface of dust particles in the air and a cloud is formed.</a:t>
            </a:r>
            <a:endParaRPr lang="en-US" dirty="0"/>
          </a:p>
        </p:txBody>
      </p:sp>
      <p:sp>
        <p:nvSpPr>
          <p:cNvPr id="3" name="Title 2"/>
          <p:cNvSpPr>
            <a:spLocks noGrp="1"/>
          </p:cNvSpPr>
          <p:nvPr>
            <p:ph type="title"/>
          </p:nvPr>
        </p:nvSpPr>
        <p:spPr/>
        <p:txBody>
          <a:bodyPr/>
          <a:lstStyle/>
          <a:p>
            <a:r>
              <a:rPr lang="en-US" dirty="0" smtClean="0"/>
              <a:t>Clouds</a:t>
            </a:r>
            <a:endParaRPr lang="en-US" dirty="0"/>
          </a:p>
        </p:txBody>
      </p:sp>
      <p:pic>
        <p:nvPicPr>
          <p:cNvPr id="4" name="Picture 3"/>
          <p:cNvPicPr>
            <a:picLocks noChangeAspect="1"/>
          </p:cNvPicPr>
          <p:nvPr/>
        </p:nvPicPr>
        <p:blipFill>
          <a:blip r:embed="rId2">
            <a:alphaModFix amt="28000"/>
          </a:blip>
          <a:stretch>
            <a:fillRect/>
          </a:stretch>
        </p:blipFill>
        <p:spPr>
          <a:xfrm>
            <a:off x="-1" y="0"/>
            <a:ext cx="9144001" cy="6858000"/>
          </a:xfrm>
          <a:prstGeom prst="rect">
            <a:avLst/>
          </a:prstGeom>
        </p:spPr>
      </p:pic>
    </p:spTree>
    <p:extLst>
      <p:ext uri="{BB962C8B-B14F-4D97-AF65-F5344CB8AC3E}">
        <p14:creationId xmlns:p14="http://schemas.microsoft.com/office/powerpoint/2010/main" val="4196360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cloud is a large collection of very tiny droplets of water or ice crystals. The droplets are so small and light that they can float in the air. </a:t>
            </a:r>
            <a:endParaRPr lang="en-US" dirty="0" smtClean="0"/>
          </a:p>
        </p:txBody>
      </p:sp>
      <p:sp>
        <p:nvSpPr>
          <p:cNvPr id="3" name="Title 2"/>
          <p:cNvSpPr>
            <a:spLocks noGrp="1"/>
          </p:cNvSpPr>
          <p:nvPr>
            <p:ph type="title"/>
          </p:nvPr>
        </p:nvSpPr>
        <p:spPr/>
        <p:txBody>
          <a:bodyPr/>
          <a:lstStyle/>
          <a:p>
            <a:r>
              <a:rPr lang="en-US" dirty="0" smtClean="0"/>
              <a:t>Clouds</a:t>
            </a:r>
            <a:endParaRPr lang="en-US" dirty="0"/>
          </a:p>
        </p:txBody>
      </p:sp>
      <p:pic>
        <p:nvPicPr>
          <p:cNvPr id="4" name="Picture 3"/>
          <p:cNvPicPr>
            <a:picLocks noChangeAspect="1"/>
          </p:cNvPicPr>
          <p:nvPr/>
        </p:nvPicPr>
        <p:blipFill>
          <a:blip r:embed="rId2">
            <a:alphaModFix amt="28000"/>
          </a:blip>
          <a:stretch>
            <a:fillRect/>
          </a:stretch>
        </p:blipFill>
        <p:spPr>
          <a:xfrm>
            <a:off x="-1" y="0"/>
            <a:ext cx="9144001" cy="6858000"/>
          </a:xfrm>
          <a:prstGeom prst="rect">
            <a:avLst/>
          </a:prstGeom>
        </p:spPr>
      </p:pic>
    </p:spTree>
    <p:extLst>
      <p:ext uri="{BB962C8B-B14F-4D97-AF65-F5344CB8AC3E}">
        <p14:creationId xmlns:p14="http://schemas.microsoft.com/office/powerpoint/2010/main" val="2440469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All air contains water, but near the ground it is usually in the form of an invisible gas called water vapor. When warm air rises, it expands and cools. </a:t>
            </a:r>
            <a:endParaRPr lang="en-US" dirty="0" smtClean="0"/>
          </a:p>
          <a:p>
            <a:r>
              <a:rPr lang="en-US" dirty="0" smtClean="0"/>
              <a:t>Cool </a:t>
            </a:r>
            <a:r>
              <a:rPr lang="en-US" dirty="0"/>
              <a:t>air can't hold as much water vapor as warm air, so some of the vapor condenses onto tiny pieces of dust that are floating in the air and forms a tiny droplet around each dust particle. </a:t>
            </a:r>
            <a:endParaRPr lang="en-US" dirty="0" smtClean="0"/>
          </a:p>
          <a:p>
            <a:r>
              <a:rPr lang="en-US" dirty="0" smtClean="0"/>
              <a:t>When </a:t>
            </a:r>
            <a:r>
              <a:rPr lang="en-US" dirty="0"/>
              <a:t>billions of these droplets come together they become a visible cloud. </a:t>
            </a:r>
          </a:p>
        </p:txBody>
      </p:sp>
      <p:sp>
        <p:nvSpPr>
          <p:cNvPr id="3" name="Title 2"/>
          <p:cNvSpPr>
            <a:spLocks noGrp="1"/>
          </p:cNvSpPr>
          <p:nvPr>
            <p:ph type="title"/>
          </p:nvPr>
        </p:nvSpPr>
        <p:spPr/>
        <p:txBody>
          <a:bodyPr/>
          <a:lstStyle/>
          <a:p>
            <a:r>
              <a:rPr lang="en-US" dirty="0" smtClean="0"/>
              <a:t>How are Clouds Formed?</a:t>
            </a:r>
            <a:endParaRPr lang="en-US" dirty="0"/>
          </a:p>
        </p:txBody>
      </p:sp>
      <p:pic>
        <p:nvPicPr>
          <p:cNvPr id="4" name="Picture 3"/>
          <p:cNvPicPr>
            <a:picLocks noChangeAspect="1"/>
          </p:cNvPicPr>
          <p:nvPr/>
        </p:nvPicPr>
        <p:blipFill>
          <a:blip r:embed="rId2">
            <a:alphaModFix amt="28000"/>
          </a:blip>
          <a:stretch>
            <a:fillRect/>
          </a:stretch>
        </p:blipFill>
        <p:spPr>
          <a:xfrm>
            <a:off x="-1" y="0"/>
            <a:ext cx="9144001" cy="6858000"/>
          </a:xfrm>
          <a:prstGeom prst="rect">
            <a:avLst/>
          </a:prstGeom>
        </p:spPr>
      </p:pic>
    </p:spTree>
    <p:extLst>
      <p:ext uri="{BB962C8B-B14F-4D97-AF65-F5344CB8AC3E}">
        <p14:creationId xmlns:p14="http://schemas.microsoft.com/office/powerpoint/2010/main" val="1692944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Since light travels as waves of different lengths, each color has its very own unique wavelength. </a:t>
            </a:r>
            <a:endParaRPr lang="en-US" dirty="0" smtClean="0"/>
          </a:p>
          <a:p>
            <a:r>
              <a:rPr lang="en-US" dirty="0" smtClean="0"/>
              <a:t>Clouds </a:t>
            </a:r>
            <a:r>
              <a:rPr lang="en-US" dirty="0"/>
              <a:t>are white because their water droplets or ice crystals are large enough to scatter the light of the seven wavelengths (red, orange, yellow, green, blue, indigo, and violet), which combine to produce white </a:t>
            </a:r>
            <a:r>
              <a:rPr lang="en-US" dirty="0" smtClean="0"/>
              <a:t>light.</a:t>
            </a:r>
            <a:endParaRPr lang="en-US" dirty="0"/>
          </a:p>
        </p:txBody>
      </p:sp>
      <p:sp>
        <p:nvSpPr>
          <p:cNvPr id="3" name="Title 2"/>
          <p:cNvSpPr>
            <a:spLocks noGrp="1"/>
          </p:cNvSpPr>
          <p:nvPr>
            <p:ph type="title"/>
          </p:nvPr>
        </p:nvSpPr>
        <p:spPr/>
        <p:txBody>
          <a:bodyPr/>
          <a:lstStyle/>
          <a:p>
            <a:r>
              <a:rPr lang="en-US" dirty="0" smtClean="0"/>
              <a:t>Why Are Clouds White?</a:t>
            </a:r>
            <a:endParaRPr lang="en-US" dirty="0"/>
          </a:p>
        </p:txBody>
      </p:sp>
      <p:pic>
        <p:nvPicPr>
          <p:cNvPr id="4" name="Picture 3"/>
          <p:cNvPicPr>
            <a:picLocks noChangeAspect="1"/>
          </p:cNvPicPr>
          <p:nvPr/>
        </p:nvPicPr>
        <p:blipFill>
          <a:blip r:embed="rId2">
            <a:alphaModFix amt="28000"/>
          </a:blip>
          <a:stretch>
            <a:fillRect/>
          </a:stretch>
        </p:blipFill>
        <p:spPr>
          <a:xfrm>
            <a:off x="-1" y="0"/>
            <a:ext cx="9144001" cy="6858000"/>
          </a:xfrm>
          <a:prstGeom prst="rect">
            <a:avLst/>
          </a:prstGeom>
        </p:spPr>
      </p:pic>
    </p:spTree>
    <p:extLst>
      <p:ext uri="{BB962C8B-B14F-4D97-AF65-F5344CB8AC3E}">
        <p14:creationId xmlns:p14="http://schemas.microsoft.com/office/powerpoint/2010/main" val="706558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Clouds are made up of tiny water droplets or ice crystals, usually a mixture of both. </a:t>
            </a:r>
            <a:endParaRPr lang="en-US" dirty="0" smtClean="0"/>
          </a:p>
          <a:p>
            <a:r>
              <a:rPr lang="en-US" dirty="0" smtClean="0"/>
              <a:t>The </a:t>
            </a:r>
            <a:r>
              <a:rPr lang="en-US" dirty="0"/>
              <a:t>water and ice scatter all light, making clouds appear white. If the clouds get thick enough or high enough all the light above does not make it through, hence the gray or dark look. </a:t>
            </a:r>
            <a:endParaRPr lang="en-US" dirty="0" smtClean="0"/>
          </a:p>
          <a:p>
            <a:r>
              <a:rPr lang="en-US" dirty="0" smtClean="0"/>
              <a:t>Also</a:t>
            </a:r>
            <a:r>
              <a:rPr lang="en-US" dirty="0"/>
              <a:t>, if there are lots of other clouds around, their shadow can add to the gray or multicolored gray appearance</a:t>
            </a:r>
            <a:r>
              <a:rPr lang="en-US" dirty="0" smtClean="0"/>
              <a:t>.</a:t>
            </a:r>
            <a:endParaRPr lang="en-US" dirty="0"/>
          </a:p>
        </p:txBody>
      </p:sp>
      <p:sp>
        <p:nvSpPr>
          <p:cNvPr id="3" name="Title 2"/>
          <p:cNvSpPr>
            <a:spLocks noGrp="1"/>
          </p:cNvSpPr>
          <p:nvPr>
            <p:ph type="title"/>
          </p:nvPr>
        </p:nvSpPr>
        <p:spPr/>
        <p:txBody>
          <a:bodyPr/>
          <a:lstStyle/>
          <a:p>
            <a:r>
              <a:rPr lang="en-US" dirty="0" smtClean="0"/>
              <a:t>Why Are Clouds Gray?</a:t>
            </a:r>
            <a:endParaRPr lang="en-US" dirty="0"/>
          </a:p>
        </p:txBody>
      </p:sp>
      <p:pic>
        <p:nvPicPr>
          <p:cNvPr id="4" name="Picture 3"/>
          <p:cNvPicPr>
            <a:picLocks noChangeAspect="1"/>
          </p:cNvPicPr>
          <p:nvPr/>
        </p:nvPicPr>
        <p:blipFill>
          <a:blip r:embed="rId2">
            <a:alphaModFix amt="28000"/>
          </a:blip>
          <a:stretch>
            <a:fillRect/>
          </a:stretch>
        </p:blipFill>
        <p:spPr>
          <a:xfrm>
            <a:off x="-1" y="0"/>
            <a:ext cx="9144001" cy="6858000"/>
          </a:xfrm>
          <a:prstGeom prst="rect">
            <a:avLst/>
          </a:prstGeom>
        </p:spPr>
      </p:pic>
    </p:spTree>
    <p:extLst>
      <p:ext uri="{BB962C8B-B14F-4D97-AF65-F5344CB8AC3E}">
        <p14:creationId xmlns:p14="http://schemas.microsoft.com/office/powerpoint/2010/main" val="1040364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cloud is made up of liquid water droplets. A cloud forms when air is heated by the sun. </a:t>
            </a:r>
            <a:endParaRPr lang="en-US" dirty="0" smtClean="0"/>
          </a:p>
          <a:p>
            <a:r>
              <a:rPr lang="en-US" dirty="0" smtClean="0"/>
              <a:t>As </a:t>
            </a:r>
            <a:r>
              <a:rPr lang="en-US" dirty="0"/>
              <a:t>it rises, it slowly cools it reaches the saturation point and water condenses, forming a cloud. </a:t>
            </a:r>
            <a:endParaRPr lang="en-US" dirty="0" smtClean="0"/>
          </a:p>
          <a:p>
            <a:r>
              <a:rPr lang="en-US" dirty="0" smtClean="0"/>
              <a:t>As </a:t>
            </a:r>
            <a:r>
              <a:rPr lang="en-US" dirty="0"/>
              <a:t>long as the cloud and the air that its made of is warmer than the outside air around it, it floats!</a:t>
            </a:r>
          </a:p>
        </p:txBody>
      </p:sp>
      <p:sp>
        <p:nvSpPr>
          <p:cNvPr id="3" name="Title 2"/>
          <p:cNvSpPr>
            <a:spLocks noGrp="1"/>
          </p:cNvSpPr>
          <p:nvPr>
            <p:ph type="title"/>
          </p:nvPr>
        </p:nvSpPr>
        <p:spPr/>
        <p:txBody>
          <a:bodyPr/>
          <a:lstStyle/>
          <a:p>
            <a:r>
              <a:rPr lang="en-US" dirty="0" smtClean="0"/>
              <a:t>Why Do Clouds Float?</a:t>
            </a:r>
            <a:endParaRPr lang="en-US" dirty="0"/>
          </a:p>
        </p:txBody>
      </p:sp>
      <p:pic>
        <p:nvPicPr>
          <p:cNvPr id="4" name="Picture 3"/>
          <p:cNvPicPr>
            <a:picLocks noChangeAspect="1"/>
          </p:cNvPicPr>
          <p:nvPr/>
        </p:nvPicPr>
        <p:blipFill>
          <a:blip r:embed="rId2">
            <a:alphaModFix amt="28000"/>
          </a:blip>
          <a:stretch>
            <a:fillRect/>
          </a:stretch>
        </p:blipFill>
        <p:spPr>
          <a:xfrm>
            <a:off x="-1" y="14269"/>
            <a:ext cx="9144001" cy="6858000"/>
          </a:xfrm>
          <a:prstGeom prst="rect">
            <a:avLst/>
          </a:prstGeom>
        </p:spPr>
      </p:pic>
    </p:spTree>
    <p:extLst>
      <p:ext uri="{BB962C8B-B14F-4D97-AF65-F5344CB8AC3E}">
        <p14:creationId xmlns:p14="http://schemas.microsoft.com/office/powerpoint/2010/main" val="1265168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4665277" cy="3450696"/>
          </a:xfrm>
        </p:spPr>
        <p:txBody>
          <a:bodyPr/>
          <a:lstStyle/>
          <a:p>
            <a:pPr algn="ctr"/>
            <a:r>
              <a:rPr lang="en-US" dirty="0" smtClean="0"/>
              <a:t>A Japanese </a:t>
            </a:r>
            <a:r>
              <a:rPr lang="en-US" dirty="0"/>
              <a:t>haiku traditionally consist of 17 </a:t>
            </a:r>
            <a:r>
              <a:rPr lang="en-US" i="1" dirty="0"/>
              <a:t>on</a:t>
            </a:r>
            <a:r>
              <a:rPr lang="en-US" dirty="0"/>
              <a:t>, or sounds, divided into three phrases: 5 sounds, 7 sounds, and 5 sounds.</a:t>
            </a:r>
          </a:p>
        </p:txBody>
      </p:sp>
      <p:sp>
        <p:nvSpPr>
          <p:cNvPr id="3" name="Title 2"/>
          <p:cNvSpPr>
            <a:spLocks noGrp="1"/>
          </p:cNvSpPr>
          <p:nvPr>
            <p:ph type="title"/>
          </p:nvPr>
        </p:nvSpPr>
        <p:spPr/>
        <p:txBody>
          <a:bodyPr/>
          <a:lstStyle/>
          <a:p>
            <a:r>
              <a:rPr lang="en-US" dirty="0" smtClean="0"/>
              <a:t>How to write a Haiku</a:t>
            </a:r>
            <a:endParaRPr lang="en-US" dirty="0"/>
          </a:p>
        </p:txBody>
      </p:sp>
      <p:pic>
        <p:nvPicPr>
          <p:cNvPr id="4" name="Picture 3"/>
          <p:cNvPicPr>
            <a:picLocks noChangeAspect="1"/>
          </p:cNvPicPr>
          <p:nvPr/>
        </p:nvPicPr>
        <p:blipFill>
          <a:blip r:embed="rId2"/>
          <a:stretch>
            <a:fillRect/>
          </a:stretch>
        </p:blipFill>
        <p:spPr>
          <a:xfrm>
            <a:off x="5537344" y="2100061"/>
            <a:ext cx="3325382" cy="4026102"/>
          </a:xfrm>
          <a:prstGeom prst="rect">
            <a:avLst/>
          </a:prstGeom>
        </p:spPr>
      </p:pic>
    </p:spTree>
    <p:extLst>
      <p:ext uri="{BB962C8B-B14F-4D97-AF65-F5344CB8AC3E}">
        <p14:creationId xmlns:p14="http://schemas.microsoft.com/office/powerpoint/2010/main" val="3275241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Clouds move with the wind. High cirrus clouds are pushed along by the jet stream, sometimes traveling at more than 100 miles-per-hour. </a:t>
            </a:r>
            <a:endParaRPr lang="en-US" dirty="0" smtClean="0"/>
          </a:p>
          <a:p>
            <a:r>
              <a:rPr lang="en-US" dirty="0" smtClean="0"/>
              <a:t>When </a:t>
            </a:r>
            <a:r>
              <a:rPr lang="en-US" dirty="0"/>
              <a:t>clouds are part of a thunderstorm they usually travel at 30 to 40 mph.</a:t>
            </a:r>
          </a:p>
        </p:txBody>
      </p:sp>
      <p:sp>
        <p:nvSpPr>
          <p:cNvPr id="3" name="Title 2"/>
          <p:cNvSpPr>
            <a:spLocks noGrp="1"/>
          </p:cNvSpPr>
          <p:nvPr>
            <p:ph type="title"/>
          </p:nvPr>
        </p:nvSpPr>
        <p:spPr/>
        <p:txBody>
          <a:bodyPr/>
          <a:lstStyle/>
          <a:p>
            <a:r>
              <a:rPr lang="en-US" dirty="0" smtClean="0"/>
              <a:t>How Do Clouds Move?</a:t>
            </a:r>
            <a:endParaRPr lang="en-US" dirty="0"/>
          </a:p>
        </p:txBody>
      </p:sp>
      <p:pic>
        <p:nvPicPr>
          <p:cNvPr id="4" name="Picture 3"/>
          <p:cNvPicPr>
            <a:picLocks noChangeAspect="1"/>
          </p:cNvPicPr>
          <p:nvPr/>
        </p:nvPicPr>
        <p:blipFill>
          <a:blip r:embed="rId2">
            <a:alphaModFix amt="28000"/>
          </a:blip>
          <a:stretch>
            <a:fillRect/>
          </a:stretch>
        </p:blipFill>
        <p:spPr>
          <a:xfrm>
            <a:off x="-1" y="0"/>
            <a:ext cx="9144001" cy="6858000"/>
          </a:xfrm>
          <a:prstGeom prst="rect">
            <a:avLst/>
          </a:prstGeom>
        </p:spPr>
      </p:pic>
    </p:spTree>
    <p:extLst>
      <p:ext uri="{BB962C8B-B14F-4D97-AF65-F5344CB8AC3E}">
        <p14:creationId xmlns:p14="http://schemas.microsoft.com/office/powerpoint/2010/main" val="1629279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7914" y="2168876"/>
            <a:ext cx="3810298" cy="4689124"/>
          </a:xfrm>
        </p:spPr>
        <p:txBody>
          <a:bodyPr>
            <a:normAutofit fontScale="92500" lnSpcReduction="10000"/>
          </a:bodyPr>
          <a:lstStyle/>
          <a:p>
            <a:r>
              <a:rPr lang="en-US" b="1" dirty="0" smtClean="0"/>
              <a:t>Stratus </a:t>
            </a:r>
            <a:r>
              <a:rPr lang="en-US" b="1" dirty="0"/>
              <a:t>clouds</a:t>
            </a:r>
            <a:r>
              <a:rPr lang="en-US" dirty="0"/>
              <a:t> are uniform grayish clouds that often cover the entire sky. </a:t>
            </a:r>
            <a:r>
              <a:rPr lang="en-US" dirty="0" smtClean="0"/>
              <a:t>They form in layers or sheets. They </a:t>
            </a:r>
            <a:r>
              <a:rPr lang="en-US" dirty="0"/>
              <a:t>resemble fog that does not reach the ground. </a:t>
            </a:r>
            <a:endParaRPr lang="en-US" dirty="0" smtClean="0"/>
          </a:p>
          <a:p>
            <a:r>
              <a:rPr lang="en-US" dirty="0" smtClean="0"/>
              <a:t>Usually </a:t>
            </a:r>
            <a:r>
              <a:rPr lang="en-US" dirty="0"/>
              <a:t>no precipitation falls from stratus clouds, but sometimes they may drizzle. When a thick fog "lifts," the resulting clouds are low stratus.						</a:t>
            </a:r>
          </a:p>
          <a:p>
            <a:endParaRPr lang="en-US" dirty="0"/>
          </a:p>
        </p:txBody>
      </p:sp>
      <p:sp>
        <p:nvSpPr>
          <p:cNvPr id="3" name="Title 2"/>
          <p:cNvSpPr>
            <a:spLocks noGrp="1"/>
          </p:cNvSpPr>
          <p:nvPr>
            <p:ph type="title"/>
          </p:nvPr>
        </p:nvSpPr>
        <p:spPr/>
        <p:txBody>
          <a:bodyPr>
            <a:normAutofit/>
          </a:bodyPr>
          <a:lstStyle/>
          <a:p>
            <a:r>
              <a:rPr lang="en-US" dirty="0"/>
              <a:t>	Stratus </a:t>
            </a:r>
            <a:r>
              <a:rPr lang="en-US" dirty="0" smtClean="0"/>
              <a:t>Clouds</a:t>
            </a:r>
            <a:endParaRPr lang="en-US" dirty="0"/>
          </a:p>
        </p:txBody>
      </p:sp>
      <p:pic>
        <p:nvPicPr>
          <p:cNvPr id="4" name="Picture 3"/>
          <p:cNvPicPr>
            <a:picLocks noChangeAspect="1"/>
          </p:cNvPicPr>
          <p:nvPr/>
        </p:nvPicPr>
        <p:blipFill>
          <a:blip r:embed="rId2">
            <a:alphaModFix/>
          </a:blip>
          <a:stretch>
            <a:fillRect/>
          </a:stretch>
        </p:blipFill>
        <p:spPr>
          <a:xfrm>
            <a:off x="4438211" y="1262844"/>
            <a:ext cx="4605893" cy="3449974"/>
          </a:xfrm>
          <a:prstGeom prst="rect">
            <a:avLst/>
          </a:prstGeom>
        </p:spPr>
      </p:pic>
      <p:pic>
        <p:nvPicPr>
          <p:cNvPr id="5" name="Picture 4"/>
          <p:cNvPicPr>
            <a:picLocks noChangeAspect="1"/>
          </p:cNvPicPr>
          <p:nvPr/>
        </p:nvPicPr>
        <p:blipFill>
          <a:blip r:embed="rId3"/>
          <a:stretch>
            <a:fillRect/>
          </a:stretch>
        </p:blipFill>
        <p:spPr>
          <a:xfrm>
            <a:off x="4438210" y="4209018"/>
            <a:ext cx="4605893" cy="2463800"/>
          </a:xfrm>
          <a:prstGeom prst="rect">
            <a:avLst/>
          </a:prstGeom>
        </p:spPr>
      </p:pic>
    </p:spTree>
    <p:extLst>
      <p:ext uri="{BB962C8B-B14F-4D97-AF65-F5344CB8AC3E}">
        <p14:creationId xmlns:p14="http://schemas.microsoft.com/office/powerpoint/2010/main" val="2105849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555428"/>
            <a:ext cx="7408333" cy="3450696"/>
          </a:xfrm>
        </p:spPr>
        <p:txBody>
          <a:bodyPr>
            <a:normAutofit lnSpcReduction="10000"/>
          </a:bodyPr>
          <a:lstStyle/>
          <a:p>
            <a:r>
              <a:rPr lang="en-US" b="1" dirty="0"/>
              <a:t>Cirrus clouds</a:t>
            </a:r>
            <a:r>
              <a:rPr lang="en-US" dirty="0"/>
              <a:t> are the most common of the high clouds. They are composed of ice and are thin, wispy clouds blown in high winds into long streamers. </a:t>
            </a:r>
            <a:endParaRPr lang="en-US" dirty="0" smtClean="0"/>
          </a:p>
          <a:p>
            <a:r>
              <a:rPr lang="en-US" dirty="0" smtClean="0"/>
              <a:t>Cirrus </a:t>
            </a:r>
            <a:r>
              <a:rPr lang="en-US" dirty="0"/>
              <a:t>clouds are usually white and predict fair to pleasant weather. By watching the movement of cirrus clouds you can tell from which direction weather is approaching. </a:t>
            </a:r>
            <a:endParaRPr lang="en-US" dirty="0" smtClean="0"/>
          </a:p>
          <a:p>
            <a:r>
              <a:rPr lang="en-US" dirty="0" smtClean="0"/>
              <a:t>When </a:t>
            </a:r>
            <a:r>
              <a:rPr lang="en-US" dirty="0"/>
              <a:t>you see cirrus clouds, it usually indicates that a change in the weather will occur within 24 hours.</a:t>
            </a:r>
          </a:p>
        </p:txBody>
      </p:sp>
      <p:sp>
        <p:nvSpPr>
          <p:cNvPr id="3" name="Title 2"/>
          <p:cNvSpPr>
            <a:spLocks noGrp="1"/>
          </p:cNvSpPr>
          <p:nvPr>
            <p:ph type="title"/>
          </p:nvPr>
        </p:nvSpPr>
        <p:spPr/>
        <p:txBody>
          <a:bodyPr/>
          <a:lstStyle/>
          <a:p>
            <a:r>
              <a:rPr lang="en-US" dirty="0"/>
              <a:t>Cirrus </a:t>
            </a:r>
          </a:p>
        </p:txBody>
      </p:sp>
      <p:pic>
        <p:nvPicPr>
          <p:cNvPr id="4" name="Picture 3"/>
          <p:cNvPicPr>
            <a:picLocks noChangeAspect="1"/>
          </p:cNvPicPr>
          <p:nvPr/>
        </p:nvPicPr>
        <p:blipFill>
          <a:blip r:embed="rId2"/>
          <a:stretch>
            <a:fillRect/>
          </a:stretch>
        </p:blipFill>
        <p:spPr>
          <a:xfrm>
            <a:off x="4923418" y="4749800"/>
            <a:ext cx="3860800" cy="2108200"/>
          </a:xfrm>
          <a:prstGeom prst="rect">
            <a:avLst/>
          </a:prstGeom>
        </p:spPr>
      </p:pic>
      <p:pic>
        <p:nvPicPr>
          <p:cNvPr id="5" name="Picture 4"/>
          <p:cNvPicPr>
            <a:picLocks noChangeAspect="1"/>
          </p:cNvPicPr>
          <p:nvPr/>
        </p:nvPicPr>
        <p:blipFill>
          <a:blip r:embed="rId3"/>
          <a:stretch>
            <a:fillRect/>
          </a:stretch>
        </p:blipFill>
        <p:spPr>
          <a:xfrm>
            <a:off x="457200" y="4749800"/>
            <a:ext cx="4466218" cy="2108200"/>
          </a:xfrm>
          <a:prstGeom prst="rect">
            <a:avLst/>
          </a:prstGeom>
        </p:spPr>
      </p:pic>
    </p:spTree>
    <p:extLst>
      <p:ext uri="{BB962C8B-B14F-4D97-AF65-F5344CB8AC3E}">
        <p14:creationId xmlns:p14="http://schemas.microsoft.com/office/powerpoint/2010/main" val="970920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962" y="1569697"/>
            <a:ext cx="7408333" cy="3450696"/>
          </a:xfrm>
        </p:spPr>
        <p:txBody>
          <a:bodyPr>
            <a:normAutofit/>
          </a:bodyPr>
          <a:lstStyle/>
          <a:p>
            <a:r>
              <a:rPr lang="en-US" b="1" dirty="0"/>
              <a:t>Cumulus clouds</a:t>
            </a:r>
            <a:r>
              <a:rPr lang="en-US" dirty="0"/>
              <a:t> are white, puffy clouds that look like pieces of floating cotton. </a:t>
            </a:r>
            <a:endParaRPr lang="en-US" dirty="0" smtClean="0"/>
          </a:p>
          <a:p>
            <a:r>
              <a:rPr lang="en-US" dirty="0" smtClean="0"/>
              <a:t>Cumulus </a:t>
            </a:r>
            <a:r>
              <a:rPr lang="en-US" dirty="0"/>
              <a:t>clouds are often called "fair-weather clouds". The base of each cloud is flat and the top of each cloud has rounded towers. </a:t>
            </a:r>
            <a:r>
              <a:rPr lang="en-US" dirty="0" smtClean="0"/>
              <a:t>Sometimes these clouds can give off showers.</a:t>
            </a:r>
          </a:p>
        </p:txBody>
      </p:sp>
      <p:sp>
        <p:nvSpPr>
          <p:cNvPr id="3" name="Title 2"/>
          <p:cNvSpPr>
            <a:spLocks noGrp="1"/>
          </p:cNvSpPr>
          <p:nvPr>
            <p:ph type="title"/>
          </p:nvPr>
        </p:nvSpPr>
        <p:spPr/>
        <p:txBody>
          <a:bodyPr/>
          <a:lstStyle/>
          <a:p>
            <a:r>
              <a:rPr lang="en-US" dirty="0" smtClean="0"/>
              <a:t>Cumulus</a:t>
            </a:r>
            <a:endParaRPr lang="en-US" dirty="0"/>
          </a:p>
        </p:txBody>
      </p:sp>
      <p:pic>
        <p:nvPicPr>
          <p:cNvPr id="4" name="Picture 3"/>
          <p:cNvPicPr>
            <a:picLocks noChangeAspect="1"/>
          </p:cNvPicPr>
          <p:nvPr/>
        </p:nvPicPr>
        <p:blipFill>
          <a:blip r:embed="rId2"/>
          <a:stretch>
            <a:fillRect/>
          </a:stretch>
        </p:blipFill>
        <p:spPr>
          <a:xfrm>
            <a:off x="5461135" y="4723013"/>
            <a:ext cx="3568700" cy="2021150"/>
          </a:xfrm>
          <a:prstGeom prst="rect">
            <a:avLst/>
          </a:prstGeom>
        </p:spPr>
      </p:pic>
      <p:pic>
        <p:nvPicPr>
          <p:cNvPr id="5" name="Picture 4"/>
          <p:cNvPicPr>
            <a:picLocks noChangeAspect="1"/>
          </p:cNvPicPr>
          <p:nvPr/>
        </p:nvPicPr>
        <p:blipFill>
          <a:blip r:embed="rId3"/>
          <a:stretch>
            <a:fillRect/>
          </a:stretch>
        </p:blipFill>
        <p:spPr>
          <a:xfrm>
            <a:off x="3470311" y="4723013"/>
            <a:ext cx="3187700" cy="2021150"/>
          </a:xfrm>
          <a:prstGeom prst="rect">
            <a:avLst/>
          </a:prstGeom>
        </p:spPr>
      </p:pic>
      <p:pic>
        <p:nvPicPr>
          <p:cNvPr id="6" name="Picture 5"/>
          <p:cNvPicPr>
            <a:picLocks noChangeAspect="1"/>
          </p:cNvPicPr>
          <p:nvPr/>
        </p:nvPicPr>
        <p:blipFill>
          <a:blip r:embed="rId4"/>
          <a:stretch>
            <a:fillRect/>
          </a:stretch>
        </p:blipFill>
        <p:spPr>
          <a:xfrm>
            <a:off x="181011" y="4723013"/>
            <a:ext cx="3289300" cy="2021149"/>
          </a:xfrm>
          <a:prstGeom prst="rect">
            <a:avLst/>
          </a:prstGeom>
        </p:spPr>
      </p:pic>
    </p:spTree>
    <p:extLst>
      <p:ext uri="{BB962C8B-B14F-4D97-AF65-F5344CB8AC3E}">
        <p14:creationId xmlns:p14="http://schemas.microsoft.com/office/powerpoint/2010/main" val="1525971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4694" y="1362364"/>
            <a:ext cx="7408333" cy="3450696"/>
          </a:xfrm>
        </p:spPr>
        <p:txBody>
          <a:bodyPr/>
          <a:lstStyle/>
          <a:p>
            <a:r>
              <a:rPr lang="en-US" dirty="0" smtClean="0"/>
              <a:t>Cumulous clouds can grow </a:t>
            </a:r>
            <a:r>
              <a:rPr lang="en-US" dirty="0"/>
              <a:t>upward and they can develop into giant cumulonimbus </a:t>
            </a:r>
            <a:r>
              <a:rPr lang="en-US" dirty="0" smtClean="0"/>
              <a:t>clouds</a:t>
            </a:r>
            <a:r>
              <a:rPr lang="en-US" dirty="0"/>
              <a:t>.</a:t>
            </a:r>
            <a:endParaRPr lang="en-US" dirty="0" smtClean="0"/>
          </a:p>
          <a:p>
            <a:r>
              <a:rPr lang="en-US" dirty="0" smtClean="0"/>
              <a:t>These are tall, dark and billowing (growing bigger and bigger) and will bring thunderstorms. They can produce heavy rain, hail, lightning, and tornadoes.</a:t>
            </a:r>
          </a:p>
          <a:p>
            <a:r>
              <a:rPr lang="en-US" dirty="0" smtClean="0"/>
              <a:t>High winds make the top of the cloud flat.</a:t>
            </a:r>
          </a:p>
          <a:p>
            <a:r>
              <a:rPr lang="en-US" dirty="0" smtClean="0"/>
              <a:t>Can grow up to 10km high.</a:t>
            </a:r>
            <a:endParaRPr lang="en-US" dirty="0"/>
          </a:p>
          <a:p>
            <a:endParaRPr lang="en-US" dirty="0"/>
          </a:p>
        </p:txBody>
      </p:sp>
      <p:sp>
        <p:nvSpPr>
          <p:cNvPr id="3" name="Title 2"/>
          <p:cNvSpPr>
            <a:spLocks noGrp="1"/>
          </p:cNvSpPr>
          <p:nvPr>
            <p:ph type="title"/>
          </p:nvPr>
        </p:nvSpPr>
        <p:spPr/>
        <p:txBody>
          <a:bodyPr/>
          <a:lstStyle/>
          <a:p>
            <a:r>
              <a:rPr lang="en-US" dirty="0" smtClean="0"/>
              <a:t>Cumulonimbus</a:t>
            </a:r>
            <a:endParaRPr lang="en-US" dirty="0"/>
          </a:p>
        </p:txBody>
      </p:sp>
      <p:pic>
        <p:nvPicPr>
          <p:cNvPr id="5" name="Picture 4"/>
          <p:cNvPicPr>
            <a:picLocks noChangeAspect="1"/>
          </p:cNvPicPr>
          <p:nvPr/>
        </p:nvPicPr>
        <p:blipFill>
          <a:blip r:embed="rId2"/>
          <a:stretch>
            <a:fillRect/>
          </a:stretch>
        </p:blipFill>
        <p:spPr>
          <a:xfrm>
            <a:off x="127991" y="4501646"/>
            <a:ext cx="3534531" cy="2356354"/>
          </a:xfrm>
          <a:prstGeom prst="rect">
            <a:avLst/>
          </a:prstGeom>
        </p:spPr>
      </p:pic>
      <p:pic>
        <p:nvPicPr>
          <p:cNvPr id="6" name="Picture 5"/>
          <p:cNvPicPr>
            <a:picLocks noChangeAspect="1"/>
          </p:cNvPicPr>
          <p:nvPr/>
        </p:nvPicPr>
        <p:blipFill>
          <a:blip r:embed="rId3"/>
          <a:stretch>
            <a:fillRect/>
          </a:stretch>
        </p:blipFill>
        <p:spPr>
          <a:xfrm>
            <a:off x="4285865" y="4198151"/>
            <a:ext cx="4400935" cy="2475526"/>
          </a:xfrm>
          <a:prstGeom prst="rect">
            <a:avLst/>
          </a:prstGeom>
        </p:spPr>
      </p:pic>
    </p:spTree>
    <p:extLst>
      <p:ext uri="{BB962C8B-B14F-4D97-AF65-F5344CB8AC3E}">
        <p14:creationId xmlns:p14="http://schemas.microsoft.com/office/powerpoint/2010/main" val="3073085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There </a:t>
            </a:r>
            <a:r>
              <a:rPr lang="en-US" dirty="0"/>
              <a:t>are many different types of fog, but fog is mostly formed when southerly winds bring warm, moist air into a region, possibly ending a cold outbreak. </a:t>
            </a:r>
            <a:endParaRPr lang="en-US" dirty="0" smtClean="0"/>
          </a:p>
          <a:p>
            <a:r>
              <a:rPr lang="en-US" dirty="0" smtClean="0"/>
              <a:t>As </a:t>
            </a:r>
            <a:r>
              <a:rPr lang="en-US" dirty="0"/>
              <a:t>the warm, moist air flows over much colder soil or snow, dense fog often forms. Warm, moist air is cooled from below as it flows over a colder </a:t>
            </a:r>
            <a:r>
              <a:rPr lang="en-US" dirty="0" smtClean="0"/>
              <a:t>surface.</a:t>
            </a:r>
            <a:endParaRPr lang="en-US" dirty="0"/>
          </a:p>
        </p:txBody>
      </p:sp>
      <p:sp>
        <p:nvSpPr>
          <p:cNvPr id="3" name="Title 2"/>
          <p:cNvSpPr>
            <a:spLocks noGrp="1"/>
          </p:cNvSpPr>
          <p:nvPr>
            <p:ph type="title"/>
          </p:nvPr>
        </p:nvSpPr>
        <p:spPr/>
        <p:txBody>
          <a:bodyPr/>
          <a:lstStyle/>
          <a:p>
            <a:r>
              <a:rPr lang="en-US" dirty="0" smtClean="0"/>
              <a:t>How is Fog Formed?</a:t>
            </a:r>
            <a:endParaRPr lang="en-US" dirty="0"/>
          </a:p>
        </p:txBody>
      </p:sp>
    </p:spTree>
    <p:extLst>
      <p:ext uri="{BB962C8B-B14F-4D97-AF65-F5344CB8AC3E}">
        <p14:creationId xmlns:p14="http://schemas.microsoft.com/office/powerpoint/2010/main" val="1163765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If </a:t>
            </a:r>
            <a:r>
              <a:rPr lang="en-US" dirty="0"/>
              <a:t>the air is near saturation, moisture will condense out of the cooled air and form fog. With light winds, the fog near the ground can become thick and reduce visibilities to zero. 	</a:t>
            </a:r>
          </a:p>
          <a:p>
            <a:endParaRPr lang="en-US" dirty="0"/>
          </a:p>
        </p:txBody>
      </p:sp>
      <p:sp>
        <p:nvSpPr>
          <p:cNvPr id="3" name="Title 2"/>
          <p:cNvSpPr>
            <a:spLocks noGrp="1"/>
          </p:cNvSpPr>
          <p:nvPr>
            <p:ph type="title"/>
          </p:nvPr>
        </p:nvSpPr>
        <p:spPr/>
        <p:txBody>
          <a:bodyPr/>
          <a:lstStyle/>
          <a:p>
            <a:r>
              <a:rPr lang="en-US" dirty="0" smtClean="0"/>
              <a:t>How is Fog Formed?</a:t>
            </a:r>
            <a:endParaRPr lang="en-US" dirty="0"/>
          </a:p>
        </p:txBody>
      </p:sp>
      <p:pic>
        <p:nvPicPr>
          <p:cNvPr id="4" name="Picture 3"/>
          <p:cNvPicPr>
            <a:picLocks noChangeAspect="1"/>
          </p:cNvPicPr>
          <p:nvPr/>
        </p:nvPicPr>
        <p:blipFill>
          <a:blip r:embed="rId2"/>
          <a:stretch>
            <a:fillRect/>
          </a:stretch>
        </p:blipFill>
        <p:spPr>
          <a:xfrm>
            <a:off x="457200" y="4457700"/>
            <a:ext cx="8229600" cy="2057400"/>
          </a:xfrm>
          <a:prstGeom prst="rect">
            <a:avLst/>
          </a:prstGeom>
        </p:spPr>
      </p:pic>
    </p:spTree>
    <p:extLst>
      <p:ext uri="{BB962C8B-B14F-4D97-AF65-F5344CB8AC3E}">
        <p14:creationId xmlns:p14="http://schemas.microsoft.com/office/powerpoint/2010/main" val="1658221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a:t>Earth's water is always in movement, and the natural water cycle, also known as the hydrologic cycle, describes the continuous movement of water on, above, and below the surface of the Earth. </a:t>
            </a:r>
            <a:endParaRPr lang="en-US" dirty="0" smtClean="0"/>
          </a:p>
          <a:p>
            <a:pPr algn="ctr"/>
            <a:r>
              <a:rPr lang="en-US" dirty="0" smtClean="0"/>
              <a:t>Water </a:t>
            </a:r>
            <a:r>
              <a:rPr lang="en-US" dirty="0"/>
              <a:t>is always changing states between liquid, vapor, and ice, with these processes happening in the blink of an eye and over millions of years.</a:t>
            </a:r>
          </a:p>
        </p:txBody>
      </p:sp>
      <p:sp>
        <p:nvSpPr>
          <p:cNvPr id="3" name="Title 2"/>
          <p:cNvSpPr>
            <a:spLocks noGrp="1"/>
          </p:cNvSpPr>
          <p:nvPr>
            <p:ph type="title"/>
          </p:nvPr>
        </p:nvSpPr>
        <p:spPr/>
        <p:txBody>
          <a:bodyPr/>
          <a:lstStyle/>
          <a:p>
            <a:r>
              <a:rPr lang="en-US" dirty="0" smtClean="0"/>
              <a:t>The Water Cycle</a:t>
            </a:r>
            <a:endParaRPr lang="en-US" dirty="0"/>
          </a:p>
        </p:txBody>
      </p:sp>
    </p:spTree>
    <p:extLst>
      <p:ext uri="{BB962C8B-B14F-4D97-AF65-F5344CB8AC3E}">
        <p14:creationId xmlns:p14="http://schemas.microsoft.com/office/powerpoint/2010/main" val="2366403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Water Cycle</a:t>
            </a:r>
            <a:endParaRPr lang="en-US" dirty="0"/>
          </a:p>
        </p:txBody>
      </p:sp>
      <p:pic>
        <p:nvPicPr>
          <p:cNvPr id="5" name="Picture 4"/>
          <p:cNvPicPr>
            <a:picLocks noChangeAspect="1"/>
          </p:cNvPicPr>
          <p:nvPr/>
        </p:nvPicPr>
        <p:blipFill>
          <a:blip r:embed="rId2"/>
          <a:stretch>
            <a:fillRect/>
          </a:stretch>
        </p:blipFill>
        <p:spPr>
          <a:xfrm>
            <a:off x="1285491" y="1394379"/>
            <a:ext cx="6997429" cy="5209326"/>
          </a:xfrm>
          <a:prstGeom prst="rect">
            <a:avLst/>
          </a:prstGeom>
        </p:spPr>
      </p:pic>
    </p:spTree>
    <p:extLst>
      <p:ext uri="{BB962C8B-B14F-4D97-AF65-F5344CB8AC3E}">
        <p14:creationId xmlns:p14="http://schemas.microsoft.com/office/powerpoint/2010/main" val="2079222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Water Cycle</a:t>
            </a:r>
            <a:endParaRPr lang="en-US" dirty="0"/>
          </a:p>
        </p:txBody>
      </p:sp>
      <p:pic>
        <p:nvPicPr>
          <p:cNvPr id="6" name="Picture 5"/>
          <p:cNvPicPr>
            <a:picLocks noChangeAspect="1"/>
          </p:cNvPicPr>
          <p:nvPr/>
        </p:nvPicPr>
        <p:blipFill>
          <a:blip r:embed="rId2"/>
          <a:stretch>
            <a:fillRect/>
          </a:stretch>
        </p:blipFill>
        <p:spPr>
          <a:xfrm>
            <a:off x="1670389" y="1325350"/>
            <a:ext cx="5697286" cy="5433465"/>
          </a:xfrm>
          <a:prstGeom prst="rect">
            <a:avLst/>
          </a:prstGeom>
        </p:spPr>
      </p:pic>
    </p:spTree>
    <p:extLst>
      <p:ext uri="{BB962C8B-B14F-4D97-AF65-F5344CB8AC3E}">
        <p14:creationId xmlns:p14="http://schemas.microsoft.com/office/powerpoint/2010/main" val="1029658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7073" y="2803727"/>
            <a:ext cx="4776485" cy="3584878"/>
          </a:xfrm>
          <a:prstGeom prst="rect">
            <a:avLst/>
          </a:prstGeom>
        </p:spPr>
      </p:pic>
      <p:sp>
        <p:nvSpPr>
          <p:cNvPr id="2" name="Content Placeholder 1"/>
          <p:cNvSpPr>
            <a:spLocks noGrp="1"/>
          </p:cNvSpPr>
          <p:nvPr>
            <p:ph idx="1"/>
          </p:nvPr>
        </p:nvSpPr>
        <p:spPr>
          <a:xfrm>
            <a:off x="872067" y="1318492"/>
            <a:ext cx="8059683" cy="5539507"/>
          </a:xfrm>
        </p:spPr>
        <p:txBody>
          <a:bodyPr/>
          <a:lstStyle/>
          <a:p>
            <a:pPr marL="0" indent="0">
              <a:buNone/>
            </a:pPr>
            <a:r>
              <a:rPr lang="en-US" dirty="0" smtClean="0"/>
              <a:t>Where </a:t>
            </a:r>
            <a:r>
              <a:rPr lang="en-US" dirty="0"/>
              <a:t>did the snow go? Who cares, it’s warm weather time! Start the Spring parties</a:t>
            </a:r>
            <a:r>
              <a:rPr lang="en-US" dirty="0" smtClean="0"/>
              <a:t>!</a:t>
            </a:r>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											Cherry </a:t>
            </a:r>
            <a:r>
              <a:rPr lang="en-US" dirty="0"/>
              <a:t>blossoms bloom</a:t>
            </a:r>
            <a:r>
              <a:rPr lang="en-US" dirty="0" smtClean="0"/>
              <a:t> 										       Rumbly </a:t>
            </a:r>
            <a:r>
              <a:rPr lang="en-US" dirty="0"/>
              <a:t>showers from the sky</a:t>
            </a:r>
            <a:r>
              <a:rPr lang="en-US" dirty="0" smtClean="0"/>
              <a:t> 										Peace </a:t>
            </a:r>
            <a:r>
              <a:rPr lang="en-US" dirty="0"/>
              <a:t>out, winter gloom!</a:t>
            </a:r>
          </a:p>
          <a:p>
            <a:pPr marL="0" indent="0" algn="ctr">
              <a:buNone/>
            </a:pPr>
            <a:endParaRPr lang="en-US" dirty="0"/>
          </a:p>
        </p:txBody>
      </p:sp>
      <p:sp>
        <p:nvSpPr>
          <p:cNvPr id="3" name="Title 2"/>
          <p:cNvSpPr>
            <a:spLocks noGrp="1"/>
          </p:cNvSpPr>
          <p:nvPr>
            <p:ph type="title"/>
          </p:nvPr>
        </p:nvSpPr>
        <p:spPr/>
        <p:txBody>
          <a:bodyPr/>
          <a:lstStyle/>
          <a:p>
            <a:r>
              <a:rPr lang="en-US" dirty="0" smtClean="0"/>
              <a:t>A Weather Haiku</a:t>
            </a:r>
            <a:endParaRPr lang="en-US" dirty="0"/>
          </a:p>
        </p:txBody>
      </p:sp>
      <p:pic>
        <p:nvPicPr>
          <p:cNvPr id="4" name="Picture 3"/>
          <p:cNvPicPr>
            <a:picLocks noChangeAspect="1"/>
          </p:cNvPicPr>
          <p:nvPr/>
        </p:nvPicPr>
        <p:blipFill>
          <a:blip r:embed="rId3"/>
          <a:stretch>
            <a:fillRect/>
          </a:stretch>
        </p:blipFill>
        <p:spPr>
          <a:xfrm>
            <a:off x="5575856" y="1318492"/>
            <a:ext cx="3355893" cy="2464280"/>
          </a:xfrm>
          <a:prstGeom prst="rect">
            <a:avLst/>
          </a:prstGeom>
        </p:spPr>
      </p:pic>
    </p:spTree>
    <p:extLst>
      <p:ext uri="{BB962C8B-B14F-4D97-AF65-F5344CB8AC3E}">
        <p14:creationId xmlns:p14="http://schemas.microsoft.com/office/powerpoint/2010/main" val="2115135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Evaporation </a:t>
            </a:r>
            <a:r>
              <a:rPr lang="en-US" dirty="0" smtClean="0"/>
              <a:t>describes the change that happens when liquid water becomes water vapor and is absorbed into the air. </a:t>
            </a:r>
          </a:p>
          <a:p>
            <a:pPr marL="0" indent="0">
              <a:buNone/>
            </a:pPr>
            <a:endParaRPr lang="en-US" dirty="0" smtClean="0"/>
          </a:p>
          <a:p>
            <a:r>
              <a:rPr lang="en-US" b="1" dirty="0" smtClean="0"/>
              <a:t>Condensation</a:t>
            </a:r>
            <a:r>
              <a:rPr lang="en-US" dirty="0" smtClean="0"/>
              <a:t> </a:t>
            </a:r>
            <a:r>
              <a:rPr lang="en-US" dirty="0"/>
              <a:t>is like the reverse—it occurs when water vapor in the air condenses into liquid water.</a:t>
            </a:r>
          </a:p>
        </p:txBody>
      </p:sp>
      <p:sp>
        <p:nvSpPr>
          <p:cNvPr id="3" name="Title 2"/>
          <p:cNvSpPr>
            <a:spLocks noGrp="1"/>
          </p:cNvSpPr>
          <p:nvPr>
            <p:ph type="title"/>
          </p:nvPr>
        </p:nvSpPr>
        <p:spPr/>
        <p:txBody>
          <a:bodyPr/>
          <a:lstStyle/>
          <a:p>
            <a:r>
              <a:rPr lang="en-US" dirty="0" smtClean="0"/>
              <a:t>The Water Cycle</a:t>
            </a:r>
            <a:endParaRPr lang="en-US" dirty="0"/>
          </a:p>
        </p:txBody>
      </p:sp>
    </p:spTree>
    <p:extLst>
      <p:ext uri="{BB962C8B-B14F-4D97-AF65-F5344CB8AC3E}">
        <p14:creationId xmlns:p14="http://schemas.microsoft.com/office/powerpoint/2010/main" val="186844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350428"/>
            <a:ext cx="7408333" cy="4504122"/>
          </a:xfrm>
        </p:spPr>
        <p:txBody>
          <a:bodyPr>
            <a:normAutofit/>
          </a:bodyPr>
          <a:lstStyle/>
          <a:p>
            <a:r>
              <a:rPr lang="en-US" dirty="0"/>
              <a:t>Have you ever gone outside early in the morning and looked at the grass? Sometimes it’s covered with moisture, or dew. This is </a:t>
            </a:r>
            <a:r>
              <a:rPr lang="en-US" b="1" dirty="0"/>
              <a:t>condensation</a:t>
            </a:r>
            <a:r>
              <a:rPr lang="en-US" dirty="0"/>
              <a:t>, or moisture in the air that has cooled and condensed in the form of water on leaves, grass, windows, and other surfaces</a:t>
            </a:r>
            <a:r>
              <a:rPr lang="en-US" dirty="0" smtClean="0"/>
              <a:t>.</a:t>
            </a:r>
          </a:p>
          <a:p>
            <a:r>
              <a:rPr lang="en-US" dirty="0" smtClean="0"/>
              <a:t> </a:t>
            </a:r>
            <a:r>
              <a:rPr lang="en-US" dirty="0"/>
              <a:t>Later on in the day, energy from the sun warms both the surface of the earth and the atmosphere. Since warm air can hold more moisture than cool air, the air begins absorbing moisture from the ground. The dew becomes water vapor, and evaporates back into the atmosphere! </a:t>
            </a:r>
          </a:p>
        </p:txBody>
      </p:sp>
      <p:sp>
        <p:nvSpPr>
          <p:cNvPr id="3" name="Title 2"/>
          <p:cNvSpPr>
            <a:spLocks noGrp="1"/>
          </p:cNvSpPr>
          <p:nvPr>
            <p:ph type="title"/>
          </p:nvPr>
        </p:nvSpPr>
        <p:spPr/>
        <p:txBody>
          <a:bodyPr/>
          <a:lstStyle/>
          <a:p>
            <a:r>
              <a:rPr lang="en-US" dirty="0" smtClean="0"/>
              <a:t>The Water Cycle</a:t>
            </a:r>
            <a:endParaRPr lang="en-US" dirty="0"/>
          </a:p>
        </p:txBody>
      </p:sp>
    </p:spTree>
    <p:extLst>
      <p:ext uri="{BB962C8B-B14F-4D97-AF65-F5344CB8AC3E}">
        <p14:creationId xmlns:p14="http://schemas.microsoft.com/office/powerpoint/2010/main" val="3779378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Baltimore, Maryland Weather</a:t>
            </a:r>
            <a:endParaRPr lang="en-US" dirty="0"/>
          </a:p>
        </p:txBody>
      </p:sp>
      <p:pic>
        <p:nvPicPr>
          <p:cNvPr id="4" name="Picture 3"/>
          <p:cNvPicPr>
            <a:picLocks noChangeAspect="1"/>
          </p:cNvPicPr>
          <p:nvPr/>
        </p:nvPicPr>
        <p:blipFill>
          <a:blip r:embed="rId2"/>
          <a:stretch>
            <a:fillRect/>
          </a:stretch>
        </p:blipFill>
        <p:spPr>
          <a:xfrm>
            <a:off x="649888" y="1591056"/>
            <a:ext cx="8036912" cy="4911446"/>
          </a:xfrm>
          <a:prstGeom prst="rect">
            <a:avLst/>
          </a:prstGeom>
        </p:spPr>
      </p:pic>
    </p:spTree>
    <p:extLst>
      <p:ext uri="{BB962C8B-B14F-4D97-AF65-F5344CB8AC3E}">
        <p14:creationId xmlns:p14="http://schemas.microsoft.com/office/powerpoint/2010/main" val="284975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r>
              <a:rPr lang="en-US" dirty="0"/>
              <a:t>On average, the warmest month is July.</a:t>
            </a:r>
          </a:p>
          <a:p>
            <a:r>
              <a:rPr lang="en-US" dirty="0"/>
              <a:t>The highest recorded temperature was 107°F in 1936.</a:t>
            </a:r>
          </a:p>
          <a:p>
            <a:r>
              <a:rPr lang="en-US" dirty="0"/>
              <a:t>On average, the coolest month is January.</a:t>
            </a:r>
          </a:p>
          <a:p>
            <a:r>
              <a:rPr lang="en-US" dirty="0"/>
              <a:t>The lowest recorded temperature was -7°F in 1934.</a:t>
            </a:r>
          </a:p>
          <a:p>
            <a:r>
              <a:rPr lang="en-US" dirty="0"/>
              <a:t>The most precipitation on average occurs in May.	</a:t>
            </a:r>
          </a:p>
          <a:p>
            <a:endParaRPr lang="en-US" dirty="0"/>
          </a:p>
        </p:txBody>
      </p:sp>
      <p:sp>
        <p:nvSpPr>
          <p:cNvPr id="3" name="Title 2"/>
          <p:cNvSpPr>
            <a:spLocks noGrp="1"/>
          </p:cNvSpPr>
          <p:nvPr>
            <p:ph type="title"/>
          </p:nvPr>
        </p:nvSpPr>
        <p:spPr/>
        <p:txBody>
          <a:bodyPr/>
          <a:lstStyle/>
          <a:p>
            <a:r>
              <a:rPr lang="en-US" dirty="0" smtClean="0"/>
              <a:t>Baltimore Weather Facts</a:t>
            </a:r>
            <a:endParaRPr lang="en-US" dirty="0"/>
          </a:p>
        </p:txBody>
      </p:sp>
    </p:spTree>
    <p:extLst>
      <p:ext uri="{BB962C8B-B14F-4D97-AF65-F5344CB8AC3E}">
        <p14:creationId xmlns:p14="http://schemas.microsoft.com/office/powerpoint/2010/main" val="1931873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t>Meteorologists</a:t>
            </a:r>
            <a:r>
              <a:rPr lang="en-US" dirty="0" smtClean="0"/>
              <a:t> </a:t>
            </a:r>
            <a:r>
              <a:rPr lang="en-US" dirty="0"/>
              <a:t>compare temperature readings, winds, atmospheric pressure, precipitation patterns, and other variables to form an accurate picture of our climate</a:t>
            </a:r>
            <a:r>
              <a:rPr lang="en-US" dirty="0" smtClean="0"/>
              <a:t>.</a:t>
            </a:r>
          </a:p>
          <a:p>
            <a:r>
              <a:rPr lang="en-US" b="1" dirty="0"/>
              <a:t>Meteorologists</a:t>
            </a:r>
            <a:r>
              <a:rPr lang="en-US" dirty="0"/>
              <a:t> across the world get to predict some of mother nature's wildest weather. From hurricanes to tornadoes and from </a:t>
            </a:r>
            <a:r>
              <a:rPr lang="en-US" dirty="0" smtClean="0"/>
              <a:t>heat waves </a:t>
            </a:r>
            <a:r>
              <a:rPr lang="en-US" dirty="0"/>
              <a:t>to blizzards, this is one career choice that will keep you on your toes.</a:t>
            </a:r>
            <a:endParaRPr lang="en-US" dirty="0" smtClean="0"/>
          </a:p>
        </p:txBody>
      </p:sp>
      <p:sp>
        <p:nvSpPr>
          <p:cNvPr id="3" name="Title 2"/>
          <p:cNvSpPr>
            <a:spLocks noGrp="1"/>
          </p:cNvSpPr>
          <p:nvPr>
            <p:ph type="title"/>
          </p:nvPr>
        </p:nvSpPr>
        <p:spPr>
          <a:xfrm>
            <a:off x="457200" y="338328"/>
            <a:ext cx="4697162" cy="1252728"/>
          </a:xfrm>
        </p:spPr>
        <p:txBody>
          <a:bodyPr/>
          <a:lstStyle/>
          <a:p>
            <a:r>
              <a:rPr lang="en-US" dirty="0" smtClean="0"/>
              <a:t>Meteorology</a:t>
            </a:r>
            <a:endParaRPr lang="en-US" dirty="0"/>
          </a:p>
        </p:txBody>
      </p:sp>
      <p:pic>
        <p:nvPicPr>
          <p:cNvPr id="4" name="Picture 3"/>
          <p:cNvPicPr>
            <a:picLocks noChangeAspect="1"/>
          </p:cNvPicPr>
          <p:nvPr/>
        </p:nvPicPr>
        <p:blipFill>
          <a:blip r:embed="rId2"/>
          <a:stretch>
            <a:fillRect/>
          </a:stretch>
        </p:blipFill>
        <p:spPr>
          <a:xfrm>
            <a:off x="5154362" y="338328"/>
            <a:ext cx="3746500" cy="2171700"/>
          </a:xfrm>
          <a:prstGeom prst="rect">
            <a:avLst/>
          </a:prstGeom>
        </p:spPr>
      </p:pic>
    </p:spTree>
    <p:extLst>
      <p:ext uri="{BB962C8B-B14F-4D97-AF65-F5344CB8AC3E}">
        <p14:creationId xmlns:p14="http://schemas.microsoft.com/office/powerpoint/2010/main" val="3176882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362726"/>
            <a:ext cx="7408333" cy="3450696"/>
          </a:xfrm>
        </p:spPr>
        <p:txBody>
          <a:bodyPr/>
          <a:lstStyle/>
          <a:p>
            <a:r>
              <a:rPr lang="en-US" dirty="0"/>
              <a:t>From past readings, meteorologists are able to draw conclusions and make predictions about how our climate will translate into local weather every day. </a:t>
            </a:r>
            <a:endParaRPr lang="en-US" dirty="0" smtClean="0"/>
          </a:p>
          <a:p>
            <a:r>
              <a:rPr lang="en-US" dirty="0" smtClean="0"/>
              <a:t>They </a:t>
            </a:r>
            <a:r>
              <a:rPr lang="en-US" dirty="0"/>
              <a:t>can also develop computer models that predict how climate and weather may vary in the future as a result of human activity. </a:t>
            </a:r>
          </a:p>
        </p:txBody>
      </p:sp>
      <p:sp>
        <p:nvSpPr>
          <p:cNvPr id="3" name="Title 2"/>
          <p:cNvSpPr>
            <a:spLocks noGrp="1"/>
          </p:cNvSpPr>
          <p:nvPr>
            <p:ph type="title"/>
          </p:nvPr>
        </p:nvSpPr>
        <p:spPr/>
        <p:txBody>
          <a:bodyPr/>
          <a:lstStyle/>
          <a:p>
            <a:r>
              <a:rPr lang="en-US" dirty="0" smtClean="0"/>
              <a:t>Meteorology</a:t>
            </a:r>
            <a:endParaRPr lang="en-US" dirty="0"/>
          </a:p>
        </p:txBody>
      </p:sp>
      <p:pic>
        <p:nvPicPr>
          <p:cNvPr id="4" name="Picture 3"/>
          <p:cNvPicPr>
            <a:picLocks noChangeAspect="1"/>
          </p:cNvPicPr>
          <p:nvPr/>
        </p:nvPicPr>
        <p:blipFill>
          <a:blip r:embed="rId2"/>
          <a:stretch>
            <a:fillRect/>
          </a:stretch>
        </p:blipFill>
        <p:spPr>
          <a:xfrm>
            <a:off x="1939190" y="3867175"/>
            <a:ext cx="5340759" cy="2990825"/>
          </a:xfrm>
          <a:prstGeom prst="rect">
            <a:avLst/>
          </a:prstGeom>
        </p:spPr>
      </p:pic>
    </p:spTree>
    <p:extLst>
      <p:ext uri="{BB962C8B-B14F-4D97-AF65-F5344CB8AC3E}">
        <p14:creationId xmlns:p14="http://schemas.microsoft.com/office/powerpoint/2010/main" val="2792495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1237" y="2006018"/>
            <a:ext cx="5392804" cy="4557685"/>
          </a:xfrm>
        </p:spPr>
        <p:txBody>
          <a:bodyPr>
            <a:normAutofit/>
          </a:bodyPr>
          <a:lstStyle/>
          <a:p>
            <a:r>
              <a:rPr lang="en-US" dirty="0"/>
              <a:t>Meteorologists also carry out basic research to help us understand the way the atmosphere works, ranging from why hurricanes and tornadoes form when and where they do, to why the ozone hole formed over the Antarctic in the spring. </a:t>
            </a:r>
            <a:endParaRPr lang="en-US" dirty="0" smtClean="0"/>
          </a:p>
          <a:p>
            <a:r>
              <a:rPr lang="en-US" dirty="0" smtClean="0"/>
              <a:t>They </a:t>
            </a:r>
            <a:r>
              <a:rPr lang="en-US" dirty="0"/>
              <a:t>use satellites, aircraft, ships, and balloons to take the data needed to help understand, document, and predict weather and climate.</a:t>
            </a:r>
          </a:p>
        </p:txBody>
      </p:sp>
      <p:sp>
        <p:nvSpPr>
          <p:cNvPr id="3" name="Title 2"/>
          <p:cNvSpPr>
            <a:spLocks noGrp="1"/>
          </p:cNvSpPr>
          <p:nvPr>
            <p:ph type="title"/>
          </p:nvPr>
        </p:nvSpPr>
        <p:spPr/>
        <p:txBody>
          <a:bodyPr/>
          <a:lstStyle/>
          <a:p>
            <a:r>
              <a:rPr lang="en-US" dirty="0" smtClean="0"/>
              <a:t>Meteorology</a:t>
            </a:r>
            <a:endParaRPr lang="en-US" dirty="0"/>
          </a:p>
        </p:txBody>
      </p:sp>
      <p:pic>
        <p:nvPicPr>
          <p:cNvPr id="4" name="Picture 3"/>
          <p:cNvPicPr>
            <a:picLocks noChangeAspect="1"/>
          </p:cNvPicPr>
          <p:nvPr/>
        </p:nvPicPr>
        <p:blipFill>
          <a:blip r:embed="rId2"/>
          <a:stretch>
            <a:fillRect/>
          </a:stretch>
        </p:blipFill>
        <p:spPr>
          <a:xfrm>
            <a:off x="5805134" y="1460500"/>
            <a:ext cx="3200400" cy="2540000"/>
          </a:xfrm>
          <a:prstGeom prst="rect">
            <a:avLst/>
          </a:prstGeom>
        </p:spPr>
      </p:pic>
      <p:pic>
        <p:nvPicPr>
          <p:cNvPr id="5" name="Picture 4"/>
          <p:cNvPicPr>
            <a:picLocks noChangeAspect="1"/>
          </p:cNvPicPr>
          <p:nvPr/>
        </p:nvPicPr>
        <p:blipFill>
          <a:blip r:embed="rId3"/>
          <a:stretch>
            <a:fillRect/>
          </a:stretch>
        </p:blipFill>
        <p:spPr>
          <a:xfrm>
            <a:off x="6148034" y="4000500"/>
            <a:ext cx="2857500" cy="2857500"/>
          </a:xfrm>
          <a:prstGeom prst="rect">
            <a:avLst/>
          </a:prstGeom>
        </p:spPr>
      </p:pic>
    </p:spTree>
    <p:extLst>
      <p:ext uri="{BB962C8B-B14F-4D97-AF65-F5344CB8AC3E}">
        <p14:creationId xmlns:p14="http://schemas.microsoft.com/office/powerpoint/2010/main" val="273002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Meteorologists are able to predict the changes in weather patterns by using several different tools. </a:t>
            </a:r>
            <a:endParaRPr lang="en-US" dirty="0" smtClean="0"/>
          </a:p>
          <a:p>
            <a:r>
              <a:rPr lang="en-US" dirty="0" smtClean="0"/>
              <a:t>They </a:t>
            </a:r>
            <a:r>
              <a:rPr lang="en-US" dirty="0"/>
              <a:t>use these tools to measure atmospheric conditions that occurred in the past and present, and they apply this information to create </a:t>
            </a:r>
            <a:r>
              <a:rPr lang="en-US" b="1" dirty="0"/>
              <a:t>educated guesses</a:t>
            </a:r>
            <a:r>
              <a:rPr lang="en-US" dirty="0"/>
              <a:t> about the future weather. </a:t>
            </a:r>
            <a:endParaRPr lang="en-US" dirty="0" smtClean="0"/>
          </a:p>
        </p:txBody>
      </p:sp>
      <p:sp>
        <p:nvSpPr>
          <p:cNvPr id="3" name="Title 2"/>
          <p:cNvSpPr>
            <a:spLocks noGrp="1"/>
          </p:cNvSpPr>
          <p:nvPr>
            <p:ph type="title"/>
          </p:nvPr>
        </p:nvSpPr>
        <p:spPr/>
        <p:txBody>
          <a:bodyPr>
            <a:normAutofit fontScale="90000"/>
          </a:bodyPr>
          <a:lstStyle/>
          <a:p>
            <a:r>
              <a:rPr lang="en-US" dirty="0" smtClean="0"/>
              <a:t>How Do Meteorologists Predict The Weather?</a:t>
            </a:r>
            <a:endParaRPr lang="en-US" dirty="0"/>
          </a:p>
        </p:txBody>
      </p:sp>
    </p:spTree>
    <p:extLst>
      <p:ext uri="{BB962C8B-B14F-4D97-AF65-F5344CB8AC3E}">
        <p14:creationId xmlns:p14="http://schemas.microsoft.com/office/powerpoint/2010/main" val="2968068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Always remember that a weather forecast is an educated guess – meteorologists (and mankind, in general) cannot control the weather. </a:t>
            </a:r>
            <a:endParaRPr lang="en-US" dirty="0" smtClean="0"/>
          </a:p>
          <a:p>
            <a:r>
              <a:rPr lang="en-US" dirty="0" smtClean="0"/>
              <a:t>The </a:t>
            </a:r>
            <a:r>
              <a:rPr lang="en-US" dirty="0"/>
              <a:t>best we can do is observe past and present atmospheric patterns and data, and apply this information to what we think will happen in the future. </a:t>
            </a:r>
            <a:endParaRPr lang="en-US" dirty="0" smtClean="0"/>
          </a:p>
          <a:p>
            <a:r>
              <a:rPr lang="en-US" dirty="0" smtClean="0"/>
              <a:t>Meteorologists </a:t>
            </a:r>
            <a:r>
              <a:rPr lang="en-US" dirty="0"/>
              <a:t>use the scientific method on a daily – and even hourly – basis!</a:t>
            </a:r>
          </a:p>
          <a:p>
            <a:endParaRPr lang="en-US" dirty="0"/>
          </a:p>
        </p:txBody>
      </p:sp>
      <p:sp>
        <p:nvSpPr>
          <p:cNvPr id="3" name="Title 2"/>
          <p:cNvSpPr>
            <a:spLocks noGrp="1"/>
          </p:cNvSpPr>
          <p:nvPr>
            <p:ph type="title"/>
          </p:nvPr>
        </p:nvSpPr>
        <p:spPr/>
        <p:txBody>
          <a:bodyPr>
            <a:normAutofit fontScale="90000"/>
          </a:bodyPr>
          <a:lstStyle/>
          <a:p>
            <a:r>
              <a:rPr lang="en-US" dirty="0"/>
              <a:t>How Do Meteorologists Predict The Weather?</a:t>
            </a:r>
          </a:p>
        </p:txBody>
      </p:sp>
    </p:spTree>
    <p:extLst>
      <p:ext uri="{BB962C8B-B14F-4D97-AF65-F5344CB8AC3E}">
        <p14:creationId xmlns:p14="http://schemas.microsoft.com/office/powerpoint/2010/main" val="3511137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98108" y="2809703"/>
            <a:ext cx="2733642" cy="3827272"/>
          </a:xfrm>
        </p:spPr>
        <p:txBody>
          <a:bodyPr/>
          <a:lstStyle/>
          <a:p>
            <a:r>
              <a:rPr lang="en-US" i="1" dirty="0"/>
              <a:t>Meteorologist David Ross from </a:t>
            </a:r>
            <a:r>
              <a:rPr lang="en-US" i="1" dirty="0" smtClean="0"/>
              <a:t>Key </a:t>
            </a:r>
            <a:r>
              <a:rPr lang="en-US" i="1" dirty="0"/>
              <a:t>West, Florida, preps a weather balloon for launch.</a:t>
            </a:r>
            <a:endParaRPr lang="en-US" dirty="0"/>
          </a:p>
        </p:txBody>
      </p:sp>
      <p:sp>
        <p:nvSpPr>
          <p:cNvPr id="3" name="Title 2"/>
          <p:cNvSpPr>
            <a:spLocks noGrp="1"/>
          </p:cNvSpPr>
          <p:nvPr>
            <p:ph type="title"/>
          </p:nvPr>
        </p:nvSpPr>
        <p:spPr/>
        <p:txBody>
          <a:bodyPr/>
          <a:lstStyle/>
          <a:p>
            <a:r>
              <a:rPr lang="en-US" dirty="0" smtClean="0"/>
              <a:t>Meteorologist</a:t>
            </a:r>
            <a:endParaRPr lang="en-US" dirty="0"/>
          </a:p>
        </p:txBody>
      </p:sp>
      <p:pic>
        <p:nvPicPr>
          <p:cNvPr id="5" name="Picture 4"/>
          <p:cNvPicPr>
            <a:picLocks noChangeAspect="1"/>
          </p:cNvPicPr>
          <p:nvPr/>
        </p:nvPicPr>
        <p:blipFill>
          <a:blip r:embed="rId2"/>
          <a:stretch>
            <a:fillRect/>
          </a:stretch>
        </p:blipFill>
        <p:spPr>
          <a:xfrm>
            <a:off x="457200" y="2174639"/>
            <a:ext cx="5740908" cy="3827272"/>
          </a:xfrm>
          <a:prstGeom prst="rect">
            <a:avLst/>
          </a:prstGeom>
        </p:spPr>
      </p:pic>
    </p:spTree>
    <p:extLst>
      <p:ext uri="{BB962C8B-B14F-4D97-AF65-F5344CB8AC3E}">
        <p14:creationId xmlns:p14="http://schemas.microsoft.com/office/powerpoint/2010/main" val="3698761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3738759" cy="3450696"/>
          </a:xfrm>
        </p:spPr>
        <p:txBody>
          <a:bodyPr/>
          <a:lstStyle/>
          <a:p>
            <a:pPr algn="ctr"/>
            <a:r>
              <a:rPr lang="en-US" dirty="0" smtClean="0"/>
              <a:t>Title (About the Weather):</a:t>
            </a:r>
          </a:p>
          <a:p>
            <a:pPr algn="ctr"/>
            <a:r>
              <a:rPr lang="en-US" dirty="0" smtClean="0"/>
              <a:t>5 Syllables</a:t>
            </a:r>
          </a:p>
          <a:p>
            <a:pPr algn="ctr"/>
            <a:r>
              <a:rPr lang="en-US" dirty="0" smtClean="0"/>
              <a:t>7 Syllables</a:t>
            </a:r>
          </a:p>
          <a:p>
            <a:pPr algn="ctr"/>
            <a:r>
              <a:rPr lang="en-US" dirty="0" smtClean="0"/>
              <a:t>5 Syllables</a:t>
            </a:r>
            <a:endParaRPr lang="en-US" dirty="0"/>
          </a:p>
        </p:txBody>
      </p:sp>
      <p:sp>
        <p:nvSpPr>
          <p:cNvPr id="3" name="Title 2"/>
          <p:cNvSpPr>
            <a:spLocks noGrp="1"/>
          </p:cNvSpPr>
          <p:nvPr>
            <p:ph type="title"/>
          </p:nvPr>
        </p:nvSpPr>
        <p:spPr/>
        <p:txBody>
          <a:bodyPr/>
          <a:lstStyle/>
          <a:p>
            <a:r>
              <a:rPr lang="en-US" dirty="0" smtClean="0"/>
              <a:t>Write your Own Haiku!</a:t>
            </a:r>
            <a:endParaRPr lang="en-US" dirty="0"/>
          </a:p>
        </p:txBody>
      </p:sp>
      <p:pic>
        <p:nvPicPr>
          <p:cNvPr id="4" name="Picture 3"/>
          <p:cNvPicPr>
            <a:picLocks noChangeAspect="1"/>
          </p:cNvPicPr>
          <p:nvPr/>
        </p:nvPicPr>
        <p:blipFill>
          <a:blip r:embed="rId2"/>
          <a:stretch>
            <a:fillRect/>
          </a:stretch>
        </p:blipFill>
        <p:spPr>
          <a:xfrm>
            <a:off x="4233736" y="2195112"/>
            <a:ext cx="4695018" cy="3503206"/>
          </a:xfrm>
          <a:prstGeom prst="rect">
            <a:avLst/>
          </a:prstGeom>
        </p:spPr>
      </p:pic>
    </p:spTree>
    <p:extLst>
      <p:ext uri="{BB962C8B-B14F-4D97-AF65-F5344CB8AC3E}">
        <p14:creationId xmlns:p14="http://schemas.microsoft.com/office/powerpoint/2010/main" val="3947140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Meteorologist</a:t>
            </a:r>
            <a:endParaRPr lang="en-US" dirty="0"/>
          </a:p>
        </p:txBody>
      </p:sp>
      <p:sp>
        <p:nvSpPr>
          <p:cNvPr id="5" name="Content Placeholder 4"/>
          <p:cNvSpPr>
            <a:spLocks noGrp="1"/>
          </p:cNvSpPr>
          <p:nvPr>
            <p:ph idx="1"/>
          </p:nvPr>
        </p:nvSpPr>
        <p:spPr>
          <a:xfrm>
            <a:off x="3161316" y="2239214"/>
            <a:ext cx="2522274" cy="2855103"/>
          </a:xfrm>
        </p:spPr>
        <p:txBody>
          <a:bodyPr>
            <a:normAutofit lnSpcReduction="10000"/>
          </a:bodyPr>
          <a:lstStyle/>
          <a:p>
            <a:pPr algn="ctr"/>
            <a:r>
              <a:rPr lang="en-US" i="1" dirty="0" smtClean="0"/>
              <a:t>The </a:t>
            </a:r>
            <a:r>
              <a:rPr lang="en-US" i="1" dirty="0"/>
              <a:t>weather balloon rises high into the air, recording atmospheric data throughout the </a:t>
            </a:r>
            <a:r>
              <a:rPr lang="en-US" i="1" dirty="0" smtClean="0"/>
              <a:t>trip.</a:t>
            </a:r>
            <a:endParaRPr lang="en-US" dirty="0"/>
          </a:p>
        </p:txBody>
      </p:sp>
      <p:pic>
        <p:nvPicPr>
          <p:cNvPr id="6" name="Picture 5"/>
          <p:cNvPicPr>
            <a:picLocks noChangeAspect="1"/>
          </p:cNvPicPr>
          <p:nvPr/>
        </p:nvPicPr>
        <p:blipFill>
          <a:blip r:embed="rId2"/>
          <a:stretch>
            <a:fillRect/>
          </a:stretch>
        </p:blipFill>
        <p:spPr>
          <a:xfrm>
            <a:off x="222518" y="1591056"/>
            <a:ext cx="2938798" cy="4397701"/>
          </a:xfrm>
          <a:prstGeom prst="rect">
            <a:avLst/>
          </a:prstGeom>
        </p:spPr>
      </p:pic>
      <p:pic>
        <p:nvPicPr>
          <p:cNvPr id="7" name="Picture 6"/>
          <p:cNvPicPr>
            <a:picLocks noChangeAspect="1"/>
          </p:cNvPicPr>
          <p:nvPr/>
        </p:nvPicPr>
        <p:blipFill>
          <a:blip r:embed="rId3"/>
          <a:stretch>
            <a:fillRect/>
          </a:stretch>
        </p:blipFill>
        <p:spPr>
          <a:xfrm>
            <a:off x="6042516" y="2005622"/>
            <a:ext cx="2887475" cy="4331212"/>
          </a:xfrm>
          <a:prstGeom prst="rect">
            <a:avLst/>
          </a:prstGeom>
        </p:spPr>
      </p:pic>
    </p:spTree>
    <p:extLst>
      <p:ext uri="{BB962C8B-B14F-4D97-AF65-F5344CB8AC3E}">
        <p14:creationId xmlns:p14="http://schemas.microsoft.com/office/powerpoint/2010/main" val="664238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8" y="1769346"/>
            <a:ext cx="5645704" cy="5088654"/>
          </a:xfrm>
        </p:spPr>
        <p:txBody>
          <a:bodyPr>
            <a:normAutofit/>
          </a:bodyPr>
          <a:lstStyle/>
          <a:p>
            <a:r>
              <a:rPr lang="en-US" dirty="0"/>
              <a:t>The Earth is wrapped in a blanket of air called the 'atmosphere', which is made up of several layers of gases. </a:t>
            </a:r>
            <a:endParaRPr lang="en-US" dirty="0" smtClean="0"/>
          </a:p>
          <a:p>
            <a:r>
              <a:rPr lang="en-US" dirty="0" smtClean="0"/>
              <a:t>The </a:t>
            </a:r>
            <a:r>
              <a:rPr lang="en-US" dirty="0"/>
              <a:t>sun is much hotter than the Earth and it gives off rays of heat (radiation) that travel through the atmosphere and reach the Earth. </a:t>
            </a:r>
            <a:endParaRPr lang="en-US" dirty="0" smtClean="0"/>
          </a:p>
          <a:p>
            <a:r>
              <a:rPr lang="en-US" dirty="0" smtClean="0"/>
              <a:t>The </a:t>
            </a:r>
            <a:r>
              <a:rPr lang="en-US" dirty="0"/>
              <a:t>rays of the sun warm the Earth, and heat from the Earth then travels back into the atmosphere. The gases in the atmosphere stop some of the heat from escaping into space</a:t>
            </a:r>
            <a:r>
              <a:rPr lang="en-US" dirty="0" smtClean="0"/>
              <a:t>.</a:t>
            </a:r>
            <a:endParaRPr lang="en-US" dirty="0"/>
          </a:p>
        </p:txBody>
      </p:sp>
      <p:sp>
        <p:nvSpPr>
          <p:cNvPr id="3" name="Title 2"/>
          <p:cNvSpPr>
            <a:spLocks noGrp="1"/>
          </p:cNvSpPr>
          <p:nvPr>
            <p:ph type="title"/>
          </p:nvPr>
        </p:nvSpPr>
        <p:spPr/>
        <p:txBody>
          <a:bodyPr/>
          <a:lstStyle/>
          <a:p>
            <a:r>
              <a:rPr lang="en-US" dirty="0" smtClean="0"/>
              <a:t>Global Warming</a:t>
            </a:r>
            <a:endParaRPr lang="en-US" dirty="0"/>
          </a:p>
        </p:txBody>
      </p:sp>
      <p:pic>
        <p:nvPicPr>
          <p:cNvPr id="4" name="Picture 3"/>
          <p:cNvPicPr>
            <a:picLocks noChangeAspect="1"/>
          </p:cNvPicPr>
          <p:nvPr/>
        </p:nvPicPr>
        <p:blipFill>
          <a:blip r:embed="rId2"/>
          <a:stretch>
            <a:fillRect/>
          </a:stretch>
        </p:blipFill>
        <p:spPr>
          <a:xfrm>
            <a:off x="6517771" y="2353140"/>
            <a:ext cx="2374900" cy="3416300"/>
          </a:xfrm>
          <a:prstGeom prst="rect">
            <a:avLst/>
          </a:prstGeom>
        </p:spPr>
      </p:pic>
    </p:spTree>
    <p:extLst>
      <p:ext uri="{BB962C8B-B14F-4D97-AF65-F5344CB8AC3E}">
        <p14:creationId xmlns:p14="http://schemas.microsoft.com/office/powerpoint/2010/main" val="1639811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p>
          <a:p>
            <a:r>
              <a:rPr lang="en-US" dirty="0"/>
              <a:t>These gases are called greenhouse gases and the natural process between the sun, the atmosphere and the Earth is called the </a:t>
            </a:r>
            <a:r>
              <a:rPr lang="en-US" b="1" dirty="0"/>
              <a:t>'Greenhouse Effect'</a:t>
            </a:r>
            <a:r>
              <a:rPr lang="en-US" dirty="0"/>
              <a:t>, because it works the same way as a greenhouse. </a:t>
            </a:r>
            <a:endParaRPr lang="en-US" dirty="0" smtClean="0"/>
          </a:p>
          <a:p>
            <a:r>
              <a:rPr lang="en-US" dirty="0" smtClean="0"/>
              <a:t>The </a:t>
            </a:r>
            <a:r>
              <a:rPr lang="en-US" dirty="0"/>
              <a:t>windows of a greenhouse play the same role as the gases in the atmosphere, keeping some of the heat inside the greenhouse.</a:t>
            </a:r>
          </a:p>
          <a:p>
            <a:endParaRPr lang="en-US" dirty="0"/>
          </a:p>
        </p:txBody>
      </p:sp>
      <p:sp>
        <p:nvSpPr>
          <p:cNvPr id="3" name="Title 2"/>
          <p:cNvSpPr>
            <a:spLocks noGrp="1"/>
          </p:cNvSpPr>
          <p:nvPr>
            <p:ph type="title"/>
          </p:nvPr>
        </p:nvSpPr>
        <p:spPr>
          <a:xfrm>
            <a:off x="457200" y="338328"/>
            <a:ext cx="5930900" cy="1252728"/>
          </a:xfrm>
        </p:spPr>
        <p:txBody>
          <a:bodyPr/>
          <a:lstStyle/>
          <a:p>
            <a:r>
              <a:rPr lang="en-US" dirty="0" smtClean="0"/>
              <a:t>Global Warming</a:t>
            </a:r>
            <a:endParaRPr lang="en-US" dirty="0"/>
          </a:p>
        </p:txBody>
      </p:sp>
      <p:pic>
        <p:nvPicPr>
          <p:cNvPr id="4" name="Picture 3"/>
          <p:cNvPicPr>
            <a:picLocks noChangeAspect="1"/>
          </p:cNvPicPr>
          <p:nvPr/>
        </p:nvPicPr>
        <p:blipFill>
          <a:blip r:embed="rId2"/>
          <a:stretch>
            <a:fillRect/>
          </a:stretch>
        </p:blipFill>
        <p:spPr>
          <a:xfrm>
            <a:off x="6388100" y="111506"/>
            <a:ext cx="2755900" cy="2959100"/>
          </a:xfrm>
          <a:prstGeom prst="rect">
            <a:avLst/>
          </a:prstGeom>
        </p:spPr>
      </p:pic>
    </p:spTree>
    <p:extLst>
      <p:ext uri="{BB962C8B-B14F-4D97-AF65-F5344CB8AC3E}">
        <p14:creationId xmlns:p14="http://schemas.microsoft.com/office/powerpoint/2010/main" val="1443730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9000" y="2097531"/>
            <a:ext cx="5376069" cy="4566054"/>
          </a:xfrm>
        </p:spPr>
        <p:txBody>
          <a:bodyPr>
            <a:normAutofit lnSpcReduction="10000"/>
          </a:bodyPr>
          <a:lstStyle/>
          <a:p>
            <a:r>
              <a:rPr lang="en-US" dirty="0"/>
              <a:t>Because there are more and more greenhouse gases in the atmosphere, more heat is trapped which makes the Earth warmer. This is known as GLOBAL WARMING.</a:t>
            </a:r>
          </a:p>
          <a:p>
            <a:endParaRPr lang="en-US" dirty="0"/>
          </a:p>
          <a:p>
            <a:r>
              <a:rPr lang="en-US" dirty="0"/>
              <a:t>A lot of scientists agree that man's activities are making the natural greenhouse effect stronger. If we carry on polluting the atmosphere with greenhouse gases, it will have very dangerous effects on the Earth.	</a:t>
            </a:r>
          </a:p>
          <a:p>
            <a:pPr marL="0" indent="0">
              <a:buNone/>
            </a:pPr>
            <a:endParaRPr lang="en-US" dirty="0"/>
          </a:p>
        </p:txBody>
      </p:sp>
      <p:sp>
        <p:nvSpPr>
          <p:cNvPr id="3" name="Title 2"/>
          <p:cNvSpPr>
            <a:spLocks noGrp="1"/>
          </p:cNvSpPr>
          <p:nvPr>
            <p:ph type="title"/>
          </p:nvPr>
        </p:nvSpPr>
        <p:spPr/>
        <p:txBody>
          <a:bodyPr/>
          <a:lstStyle/>
          <a:p>
            <a:r>
              <a:rPr lang="en-US" dirty="0" smtClean="0"/>
              <a:t>Global Warming</a:t>
            </a:r>
            <a:endParaRPr lang="en-US" dirty="0"/>
          </a:p>
        </p:txBody>
      </p:sp>
      <p:pic>
        <p:nvPicPr>
          <p:cNvPr id="4" name="Picture 3"/>
          <p:cNvPicPr>
            <a:picLocks noChangeAspect="1"/>
          </p:cNvPicPr>
          <p:nvPr/>
        </p:nvPicPr>
        <p:blipFill>
          <a:blip r:embed="rId2"/>
          <a:stretch>
            <a:fillRect/>
          </a:stretch>
        </p:blipFill>
        <p:spPr>
          <a:xfrm>
            <a:off x="457200" y="2097531"/>
            <a:ext cx="2971800" cy="2730500"/>
          </a:xfrm>
          <a:prstGeom prst="rect">
            <a:avLst/>
          </a:prstGeom>
        </p:spPr>
      </p:pic>
    </p:spTree>
    <p:extLst>
      <p:ext uri="{BB962C8B-B14F-4D97-AF65-F5344CB8AC3E}">
        <p14:creationId xmlns:p14="http://schemas.microsoft.com/office/powerpoint/2010/main" val="2120130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With more heat trapped on Earth, the planet will become warmer, which means the weather all over Earth will change. </a:t>
            </a:r>
            <a:endParaRPr lang="en-US" dirty="0" smtClean="0"/>
          </a:p>
          <a:p>
            <a:r>
              <a:rPr lang="en-US" dirty="0" smtClean="0"/>
              <a:t>For </a:t>
            </a:r>
            <a:r>
              <a:rPr lang="en-US" dirty="0"/>
              <a:t>example, summers will get hotter, and winters too. </a:t>
            </a:r>
            <a:endParaRPr lang="en-US" dirty="0" smtClean="0"/>
          </a:p>
          <a:p>
            <a:r>
              <a:rPr lang="en-US" dirty="0" smtClean="0"/>
              <a:t>This </a:t>
            </a:r>
            <a:r>
              <a:rPr lang="en-US" dirty="0"/>
              <a:t>may seem a good idea, but the conditions we are living in are perfect for life, and a large rise in temperature could be terrible for us and for any other living thing on Earth.</a:t>
            </a:r>
          </a:p>
          <a:p>
            <a:r>
              <a:rPr lang="en-US" dirty="0"/>
              <a:t>At the moment, it is difficult for scientists to say how big the changes will be and where the worse effects will occur</a:t>
            </a:r>
            <a:r>
              <a:rPr lang="en-US" dirty="0" smtClean="0"/>
              <a:t>.</a:t>
            </a:r>
            <a:endParaRPr lang="en-US" dirty="0"/>
          </a:p>
        </p:txBody>
      </p:sp>
      <p:sp>
        <p:nvSpPr>
          <p:cNvPr id="3" name="Title 2"/>
          <p:cNvSpPr>
            <a:spLocks noGrp="1"/>
          </p:cNvSpPr>
          <p:nvPr>
            <p:ph type="title"/>
          </p:nvPr>
        </p:nvSpPr>
        <p:spPr/>
        <p:txBody>
          <a:bodyPr/>
          <a:lstStyle/>
          <a:p>
            <a:r>
              <a:rPr lang="en-US" dirty="0" smtClean="0"/>
              <a:t>Global Warming Effects</a:t>
            </a:r>
            <a:endParaRPr lang="en-US" dirty="0"/>
          </a:p>
        </p:txBody>
      </p:sp>
    </p:spTree>
    <p:extLst>
      <p:ext uri="{BB962C8B-B14F-4D97-AF65-F5344CB8AC3E}">
        <p14:creationId xmlns:p14="http://schemas.microsoft.com/office/powerpoint/2010/main" val="1040824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198589"/>
            <a:ext cx="7408333" cy="5550610"/>
          </a:xfrm>
        </p:spPr>
        <p:txBody>
          <a:bodyPr>
            <a:normAutofit/>
          </a:bodyPr>
          <a:lstStyle/>
          <a:p>
            <a:r>
              <a:rPr lang="en-US" dirty="0"/>
              <a:t>Although most areas will be warmer, some areas will become cooler. There may be many storms, floods and drought, but we do not know which areas of the world will be affected.</a:t>
            </a:r>
          </a:p>
          <a:p>
            <a:endParaRPr lang="en-US" dirty="0" smtClean="0"/>
          </a:p>
          <a:p>
            <a:endParaRPr lang="en-US" dirty="0"/>
          </a:p>
          <a:p>
            <a:endParaRPr lang="en-US" dirty="0" smtClean="0"/>
          </a:p>
          <a:p>
            <a:endParaRPr lang="en-US" dirty="0"/>
          </a:p>
          <a:p>
            <a:endParaRPr lang="en-US" dirty="0"/>
          </a:p>
          <a:p>
            <a:r>
              <a:rPr lang="en-US" dirty="0"/>
              <a:t>All over the world, these weather changes will affect the kind of crop that can be grown. Plants, animals and even people may find it difficult to survive in different conditions.	</a:t>
            </a:r>
          </a:p>
          <a:p>
            <a:endParaRPr lang="en-US" dirty="0"/>
          </a:p>
        </p:txBody>
      </p:sp>
      <p:sp>
        <p:nvSpPr>
          <p:cNvPr id="3" name="Title 2"/>
          <p:cNvSpPr>
            <a:spLocks noGrp="1"/>
          </p:cNvSpPr>
          <p:nvPr>
            <p:ph type="title"/>
          </p:nvPr>
        </p:nvSpPr>
        <p:spPr/>
        <p:txBody>
          <a:bodyPr/>
          <a:lstStyle/>
          <a:p>
            <a:r>
              <a:rPr lang="en-US" dirty="0"/>
              <a:t>Global Warming Effects</a:t>
            </a:r>
          </a:p>
        </p:txBody>
      </p:sp>
      <p:pic>
        <p:nvPicPr>
          <p:cNvPr id="4" name="Picture 3"/>
          <p:cNvPicPr>
            <a:picLocks noChangeAspect="1"/>
          </p:cNvPicPr>
          <p:nvPr/>
        </p:nvPicPr>
        <p:blipFill>
          <a:blip r:embed="rId2"/>
          <a:stretch>
            <a:fillRect/>
          </a:stretch>
        </p:blipFill>
        <p:spPr>
          <a:xfrm>
            <a:off x="5169202" y="2425403"/>
            <a:ext cx="3289300" cy="2463800"/>
          </a:xfrm>
          <a:prstGeom prst="rect">
            <a:avLst/>
          </a:prstGeom>
        </p:spPr>
      </p:pic>
      <p:pic>
        <p:nvPicPr>
          <p:cNvPr id="5" name="Picture 4"/>
          <p:cNvPicPr>
            <a:picLocks noChangeAspect="1"/>
          </p:cNvPicPr>
          <p:nvPr/>
        </p:nvPicPr>
        <p:blipFill>
          <a:blip r:embed="rId3"/>
          <a:stretch>
            <a:fillRect/>
          </a:stretch>
        </p:blipFill>
        <p:spPr>
          <a:xfrm>
            <a:off x="749602" y="2901430"/>
            <a:ext cx="4419600" cy="1841500"/>
          </a:xfrm>
          <a:prstGeom prst="rect">
            <a:avLst/>
          </a:prstGeom>
        </p:spPr>
      </p:pic>
    </p:spTree>
    <p:extLst>
      <p:ext uri="{BB962C8B-B14F-4D97-AF65-F5344CB8AC3E}">
        <p14:creationId xmlns:p14="http://schemas.microsoft.com/office/powerpoint/2010/main" val="2764735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temperatures will make the water of the seas and oceans expand. Ice melting in the Antarctic and Greenland will flow into the sea</a:t>
            </a:r>
            <a:r>
              <a:rPr lang="en-US" dirty="0" smtClean="0"/>
              <a:t>.</a:t>
            </a:r>
          </a:p>
          <a:p>
            <a:r>
              <a:rPr lang="en-US" dirty="0"/>
              <a:t>Throughout the world, millions of people and areas of land will be at danger from flooding. Many people will have to leave their homes and large areas of farmland will be ruined because of </a:t>
            </a:r>
            <a:r>
              <a:rPr lang="en-US" dirty="0" smtClean="0"/>
              <a:t>floods.</a:t>
            </a:r>
            <a:endParaRPr lang="en-US" dirty="0"/>
          </a:p>
        </p:txBody>
      </p:sp>
      <p:sp>
        <p:nvSpPr>
          <p:cNvPr id="3" name="Title 2"/>
          <p:cNvSpPr>
            <a:spLocks noGrp="1"/>
          </p:cNvSpPr>
          <p:nvPr>
            <p:ph type="title"/>
          </p:nvPr>
        </p:nvSpPr>
        <p:spPr/>
        <p:txBody>
          <a:bodyPr/>
          <a:lstStyle/>
          <a:p>
            <a:r>
              <a:rPr lang="en-US" dirty="0" smtClean="0"/>
              <a:t>Global Warming Effects</a:t>
            </a:r>
            <a:endParaRPr lang="en-US" dirty="0"/>
          </a:p>
        </p:txBody>
      </p:sp>
    </p:spTree>
    <p:extLst>
      <p:ext uri="{BB962C8B-B14F-4D97-AF65-F5344CB8AC3E}">
        <p14:creationId xmlns:p14="http://schemas.microsoft.com/office/powerpoint/2010/main" val="1389634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3795" y="1933483"/>
            <a:ext cx="7408333" cy="3450696"/>
          </a:xfrm>
        </p:spPr>
        <p:txBody>
          <a:bodyPr/>
          <a:lstStyle/>
          <a:p>
            <a:r>
              <a:rPr lang="en-US" dirty="0" smtClean="0"/>
              <a:t>T</a:t>
            </a:r>
            <a:r>
              <a:rPr lang="en-US" dirty="0"/>
              <a:t>he changes in the weather will affect the types of crops grown in different parts of the world. </a:t>
            </a:r>
            <a:endParaRPr lang="en-US" dirty="0" smtClean="0"/>
          </a:p>
          <a:p>
            <a:r>
              <a:rPr lang="en-US" dirty="0" smtClean="0"/>
              <a:t>Some </a:t>
            </a:r>
            <a:r>
              <a:rPr lang="en-US" dirty="0"/>
              <a:t>crops, such as wheat and rice grow better in higher temperatures, but other plants, such as maize and sugarcane do not. </a:t>
            </a:r>
            <a:endParaRPr lang="en-US" dirty="0" smtClean="0"/>
          </a:p>
          <a:p>
            <a:r>
              <a:rPr lang="en-US" dirty="0" smtClean="0"/>
              <a:t>Changes </a:t>
            </a:r>
            <a:r>
              <a:rPr lang="en-US" dirty="0"/>
              <a:t>in the amount of rainfall will also affect how many plants grow.</a:t>
            </a:r>
          </a:p>
        </p:txBody>
      </p:sp>
      <p:sp>
        <p:nvSpPr>
          <p:cNvPr id="3" name="Title 2"/>
          <p:cNvSpPr>
            <a:spLocks noGrp="1"/>
          </p:cNvSpPr>
          <p:nvPr>
            <p:ph type="title"/>
          </p:nvPr>
        </p:nvSpPr>
        <p:spPr/>
        <p:txBody>
          <a:bodyPr/>
          <a:lstStyle/>
          <a:p>
            <a:r>
              <a:rPr lang="en-US" dirty="0" smtClean="0"/>
              <a:t>Global Warming Effects</a:t>
            </a:r>
            <a:endParaRPr lang="en-US" dirty="0"/>
          </a:p>
        </p:txBody>
      </p:sp>
      <p:pic>
        <p:nvPicPr>
          <p:cNvPr id="4" name="Picture 3"/>
          <p:cNvPicPr>
            <a:picLocks noChangeAspect="1"/>
          </p:cNvPicPr>
          <p:nvPr/>
        </p:nvPicPr>
        <p:blipFill>
          <a:blip r:embed="rId2"/>
          <a:stretch>
            <a:fillRect/>
          </a:stretch>
        </p:blipFill>
        <p:spPr>
          <a:xfrm>
            <a:off x="5016500" y="4533900"/>
            <a:ext cx="3670300" cy="2209800"/>
          </a:xfrm>
          <a:prstGeom prst="rect">
            <a:avLst/>
          </a:prstGeom>
        </p:spPr>
      </p:pic>
    </p:spTree>
    <p:extLst>
      <p:ext uri="{BB962C8B-B14F-4D97-AF65-F5344CB8AC3E}">
        <p14:creationId xmlns:p14="http://schemas.microsoft.com/office/powerpoint/2010/main" val="901317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62139"/>
            <a:ext cx="7408333" cy="3450696"/>
          </a:xfrm>
        </p:spPr>
        <p:txBody>
          <a:bodyPr/>
          <a:lstStyle/>
          <a:p>
            <a:r>
              <a:rPr lang="en-US" dirty="0"/>
              <a:t>Everywhere in the world, there is a big demand for water and in many regions, such as the Sahara in Africa, there is not enough water for the people</a:t>
            </a:r>
            <a:r>
              <a:rPr lang="en-US" dirty="0" smtClean="0"/>
              <a:t>.</a:t>
            </a:r>
            <a:endParaRPr lang="en-US" dirty="0"/>
          </a:p>
          <a:p>
            <a:r>
              <a:rPr lang="en-US" dirty="0"/>
              <a:t>Changes in the weather will bring more rain in some countries, but others will have less rain.</a:t>
            </a:r>
          </a:p>
          <a:p>
            <a:r>
              <a:rPr lang="en-US" dirty="0"/>
              <a:t>In Britain, the Southeast will be at risk from </a:t>
            </a:r>
            <a:r>
              <a:rPr lang="en-US" dirty="0" smtClean="0"/>
              <a:t>drought</a:t>
            </a:r>
            <a:r>
              <a:rPr lang="en-US" dirty="0"/>
              <a:t>.</a:t>
            </a:r>
          </a:p>
        </p:txBody>
      </p:sp>
      <p:sp>
        <p:nvSpPr>
          <p:cNvPr id="3" name="Title 2"/>
          <p:cNvSpPr>
            <a:spLocks noGrp="1"/>
          </p:cNvSpPr>
          <p:nvPr>
            <p:ph type="title"/>
          </p:nvPr>
        </p:nvSpPr>
        <p:spPr/>
        <p:txBody>
          <a:bodyPr/>
          <a:lstStyle/>
          <a:p>
            <a:r>
              <a:rPr lang="en-US" dirty="0" smtClean="0"/>
              <a:t>Global Warming Effects</a:t>
            </a:r>
            <a:endParaRPr lang="en-US" dirty="0"/>
          </a:p>
        </p:txBody>
      </p:sp>
      <p:pic>
        <p:nvPicPr>
          <p:cNvPr id="4" name="Picture 3"/>
          <p:cNvPicPr>
            <a:picLocks noChangeAspect="1"/>
          </p:cNvPicPr>
          <p:nvPr/>
        </p:nvPicPr>
        <p:blipFill>
          <a:blip r:embed="rId2"/>
          <a:stretch>
            <a:fillRect/>
          </a:stretch>
        </p:blipFill>
        <p:spPr>
          <a:xfrm>
            <a:off x="872067" y="4324887"/>
            <a:ext cx="7814733" cy="2247900"/>
          </a:xfrm>
          <a:prstGeom prst="rect">
            <a:avLst/>
          </a:prstGeom>
        </p:spPr>
      </p:pic>
    </p:spTree>
    <p:extLst>
      <p:ext uri="{BB962C8B-B14F-4D97-AF65-F5344CB8AC3E}">
        <p14:creationId xmlns:p14="http://schemas.microsoft.com/office/powerpoint/2010/main" val="4029770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491147"/>
            <a:ext cx="7408333" cy="3450696"/>
          </a:xfrm>
        </p:spPr>
        <p:txBody>
          <a:bodyPr>
            <a:normAutofit fontScale="92500" lnSpcReduction="10000"/>
          </a:bodyPr>
          <a:lstStyle/>
          <a:p>
            <a:r>
              <a:rPr lang="en-US" dirty="0" smtClean="0"/>
              <a:t>It </a:t>
            </a:r>
            <a:r>
              <a:rPr lang="en-US" dirty="0"/>
              <a:t>has taken million of years for life to become used to the conditions on Earth. As weather and temperature changes, the homes of plants and animals will be affected all over the world</a:t>
            </a:r>
            <a:r>
              <a:rPr lang="en-US" dirty="0" smtClean="0"/>
              <a:t>.</a:t>
            </a:r>
            <a:endParaRPr lang="en-US" dirty="0"/>
          </a:p>
          <a:p>
            <a:r>
              <a:rPr lang="en-US" dirty="0"/>
              <a:t>For example, polar bears and seals, will have to find new land for hunting and living, if the ice in the Arctic melts</a:t>
            </a:r>
            <a:r>
              <a:rPr lang="en-US" dirty="0" smtClean="0"/>
              <a:t>.</a:t>
            </a:r>
            <a:endParaRPr lang="en-US" dirty="0"/>
          </a:p>
          <a:p>
            <a:r>
              <a:rPr lang="en-US" dirty="0"/>
              <a:t>Many animals and plants may not be able to cope with these changes and could die. This could cause the loss of some animal and plant species in certain areas of the world or everywhere on Earth.	</a:t>
            </a:r>
          </a:p>
          <a:p>
            <a:endParaRPr lang="en-US" dirty="0"/>
          </a:p>
        </p:txBody>
      </p:sp>
      <p:sp>
        <p:nvSpPr>
          <p:cNvPr id="3" name="Title 2"/>
          <p:cNvSpPr>
            <a:spLocks noGrp="1"/>
          </p:cNvSpPr>
          <p:nvPr>
            <p:ph type="title"/>
          </p:nvPr>
        </p:nvSpPr>
        <p:spPr/>
        <p:txBody>
          <a:bodyPr/>
          <a:lstStyle/>
          <a:p>
            <a:r>
              <a:rPr lang="en-US" dirty="0" smtClean="0"/>
              <a:t>Danger!</a:t>
            </a:r>
            <a:endParaRPr lang="en-US" dirty="0"/>
          </a:p>
        </p:txBody>
      </p:sp>
      <p:pic>
        <p:nvPicPr>
          <p:cNvPr id="4" name="Picture 3"/>
          <p:cNvPicPr>
            <a:picLocks noChangeAspect="1"/>
          </p:cNvPicPr>
          <p:nvPr/>
        </p:nvPicPr>
        <p:blipFill>
          <a:blip r:embed="rId2"/>
          <a:stretch>
            <a:fillRect/>
          </a:stretch>
        </p:blipFill>
        <p:spPr>
          <a:xfrm>
            <a:off x="671329" y="4851400"/>
            <a:ext cx="4051300" cy="2006600"/>
          </a:xfrm>
          <a:prstGeom prst="rect">
            <a:avLst/>
          </a:prstGeom>
        </p:spPr>
      </p:pic>
      <p:pic>
        <p:nvPicPr>
          <p:cNvPr id="5" name="Picture 4"/>
          <p:cNvPicPr>
            <a:picLocks noChangeAspect="1"/>
          </p:cNvPicPr>
          <p:nvPr/>
        </p:nvPicPr>
        <p:blipFill>
          <a:blip r:embed="rId3"/>
          <a:stretch>
            <a:fillRect/>
          </a:stretch>
        </p:blipFill>
        <p:spPr>
          <a:xfrm>
            <a:off x="5045641" y="4429476"/>
            <a:ext cx="3492500" cy="2324100"/>
          </a:xfrm>
          <a:prstGeom prst="rect">
            <a:avLst/>
          </a:prstGeom>
        </p:spPr>
      </p:pic>
    </p:spTree>
    <p:extLst>
      <p:ext uri="{BB962C8B-B14F-4D97-AF65-F5344CB8AC3E}">
        <p14:creationId xmlns:p14="http://schemas.microsoft.com/office/powerpoint/2010/main" val="3318221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5629" y="2015638"/>
            <a:ext cx="4567051" cy="4110525"/>
          </a:xfrm>
        </p:spPr>
        <p:txBody>
          <a:bodyPr>
            <a:normAutofit/>
          </a:bodyPr>
          <a:lstStyle/>
          <a:p>
            <a:pPr algn="ctr"/>
            <a:r>
              <a:rPr lang="en-US" dirty="0"/>
              <a:t>An air mass is a large body of air with similar temperature and moisture properties </a:t>
            </a:r>
            <a:r>
              <a:rPr lang="en-US" dirty="0" smtClean="0"/>
              <a:t>throughout.</a:t>
            </a:r>
          </a:p>
          <a:p>
            <a:pPr algn="ctr"/>
            <a:r>
              <a:rPr lang="en-US" dirty="0" smtClean="0"/>
              <a:t>The </a:t>
            </a:r>
            <a:r>
              <a:rPr lang="en-US" dirty="0"/>
              <a:t>best source regions for air masses are large flat areas where air can be stagnant long enough to take on the characteristics of the surface </a:t>
            </a:r>
            <a:r>
              <a:rPr lang="en-US" dirty="0" smtClean="0"/>
              <a:t>below.</a:t>
            </a:r>
          </a:p>
        </p:txBody>
      </p:sp>
      <p:sp>
        <p:nvSpPr>
          <p:cNvPr id="3" name="Title 2"/>
          <p:cNvSpPr>
            <a:spLocks noGrp="1"/>
          </p:cNvSpPr>
          <p:nvPr>
            <p:ph type="title"/>
          </p:nvPr>
        </p:nvSpPr>
        <p:spPr/>
        <p:txBody>
          <a:bodyPr/>
          <a:lstStyle/>
          <a:p>
            <a:r>
              <a:rPr lang="en-US" dirty="0" smtClean="0"/>
              <a:t>Air Masses</a:t>
            </a:r>
            <a:endParaRPr lang="en-US" dirty="0"/>
          </a:p>
        </p:txBody>
      </p:sp>
      <p:pic>
        <p:nvPicPr>
          <p:cNvPr id="4" name="Picture 3"/>
          <p:cNvPicPr>
            <a:picLocks noChangeAspect="1"/>
          </p:cNvPicPr>
          <p:nvPr/>
        </p:nvPicPr>
        <p:blipFill>
          <a:blip r:embed="rId2"/>
          <a:stretch>
            <a:fillRect/>
          </a:stretch>
        </p:blipFill>
        <p:spPr>
          <a:xfrm>
            <a:off x="4624632" y="2595479"/>
            <a:ext cx="4381320" cy="3429345"/>
          </a:xfrm>
          <a:prstGeom prst="rect">
            <a:avLst/>
          </a:prstGeom>
        </p:spPr>
      </p:pic>
    </p:spTree>
    <p:extLst>
      <p:ext uri="{BB962C8B-B14F-4D97-AF65-F5344CB8AC3E}">
        <p14:creationId xmlns:p14="http://schemas.microsoft.com/office/powerpoint/2010/main" val="3965946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The changes in climate will affect everyone, but some populations will be at greater risk. For example, countries whose coastal regions have a large population, such as Egypt and China, may see whole populations move inland to avoid flood risk areas</a:t>
            </a:r>
            <a:r>
              <a:rPr lang="en-US" dirty="0" smtClean="0"/>
              <a:t>.</a:t>
            </a:r>
            <a:endParaRPr lang="en-US" dirty="0"/>
          </a:p>
          <a:p>
            <a:r>
              <a:rPr lang="en-US" dirty="0"/>
              <a:t>The effect on people will depend on how well we can adapt to the changes and how much we can do to reduce climate change in the world.</a:t>
            </a:r>
          </a:p>
        </p:txBody>
      </p:sp>
      <p:sp>
        <p:nvSpPr>
          <p:cNvPr id="3" name="Title 2"/>
          <p:cNvSpPr>
            <a:spLocks noGrp="1"/>
          </p:cNvSpPr>
          <p:nvPr>
            <p:ph type="title"/>
          </p:nvPr>
        </p:nvSpPr>
        <p:spPr>
          <a:xfrm>
            <a:off x="457200" y="338328"/>
            <a:ext cx="5719375" cy="1252728"/>
          </a:xfrm>
        </p:spPr>
        <p:txBody>
          <a:bodyPr/>
          <a:lstStyle/>
          <a:p>
            <a:r>
              <a:rPr lang="en-US" dirty="0" smtClean="0"/>
              <a:t>What About Us?</a:t>
            </a:r>
            <a:endParaRPr lang="en-US" dirty="0"/>
          </a:p>
        </p:txBody>
      </p:sp>
      <p:pic>
        <p:nvPicPr>
          <p:cNvPr id="4" name="Picture 3"/>
          <p:cNvPicPr>
            <a:picLocks noChangeAspect="1"/>
          </p:cNvPicPr>
          <p:nvPr/>
        </p:nvPicPr>
        <p:blipFill>
          <a:blip r:embed="rId2"/>
          <a:stretch>
            <a:fillRect/>
          </a:stretch>
        </p:blipFill>
        <p:spPr>
          <a:xfrm>
            <a:off x="6447719" y="162306"/>
            <a:ext cx="2513161" cy="2513161"/>
          </a:xfrm>
          <a:prstGeom prst="rect">
            <a:avLst/>
          </a:prstGeom>
        </p:spPr>
      </p:pic>
    </p:spTree>
    <p:extLst>
      <p:ext uri="{BB962C8B-B14F-4D97-AF65-F5344CB8AC3E}">
        <p14:creationId xmlns:p14="http://schemas.microsoft.com/office/powerpoint/2010/main" val="1628132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Run your dishwasher only when it is completely full to save energy, water, and money.</a:t>
            </a:r>
          </a:p>
          <a:p>
            <a:r>
              <a:rPr lang="en-US" dirty="0"/>
              <a:t>Adjust the thermostat in your home to save energy. Move the thermostat down two degrees in the </a:t>
            </a:r>
            <a:r>
              <a:rPr lang="en-US" dirty="0" smtClean="0"/>
              <a:t>winter </a:t>
            </a:r>
            <a:r>
              <a:rPr lang="en-US" dirty="0"/>
              <a:t>and up two degrees during the summer months</a:t>
            </a:r>
            <a:r>
              <a:rPr lang="en-US" dirty="0" smtClean="0"/>
              <a:t>.</a:t>
            </a:r>
          </a:p>
          <a:p>
            <a:r>
              <a:rPr lang="en-US" dirty="0"/>
              <a:t>Spend less time in the shower. Showers account for two-thirds of home water heating costs</a:t>
            </a:r>
            <a:r>
              <a:rPr lang="en-US" dirty="0" smtClean="0"/>
              <a:t>.</a:t>
            </a:r>
          </a:p>
          <a:p>
            <a:r>
              <a:rPr lang="en-US" dirty="0"/>
              <a:t>Put on extra clothing and take a heavy blanket to bed instead of turning up the heat during the winter months.</a:t>
            </a:r>
          </a:p>
        </p:txBody>
      </p:sp>
      <p:sp>
        <p:nvSpPr>
          <p:cNvPr id="3" name="Title 2"/>
          <p:cNvSpPr>
            <a:spLocks noGrp="1"/>
          </p:cNvSpPr>
          <p:nvPr>
            <p:ph type="title"/>
          </p:nvPr>
        </p:nvSpPr>
        <p:spPr/>
        <p:txBody>
          <a:bodyPr>
            <a:normAutofit fontScale="90000"/>
          </a:bodyPr>
          <a:lstStyle/>
          <a:p>
            <a:r>
              <a:rPr lang="en-US" dirty="0" smtClean="0"/>
              <a:t>How To Prevent or STOP Global Warming</a:t>
            </a:r>
            <a:endParaRPr lang="en-US" dirty="0"/>
          </a:p>
        </p:txBody>
      </p:sp>
    </p:spTree>
    <p:extLst>
      <p:ext uri="{BB962C8B-B14F-4D97-AF65-F5344CB8AC3E}">
        <p14:creationId xmlns:p14="http://schemas.microsoft.com/office/powerpoint/2010/main" val="1231744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36162"/>
            <a:ext cx="7408333" cy="4901037"/>
          </a:xfrm>
        </p:spPr>
        <p:txBody>
          <a:bodyPr/>
          <a:lstStyle/>
          <a:p>
            <a:r>
              <a:rPr lang="en-US" dirty="0"/>
              <a:t>Walk instead of getting a ride from your parents, or start a carpool. Or ride your bike. </a:t>
            </a:r>
          </a:p>
          <a:p>
            <a:endParaRPr lang="en-US" dirty="0"/>
          </a:p>
          <a:p>
            <a:r>
              <a:rPr lang="en-US" dirty="0"/>
              <a:t>Go above and beyond in trying to learn more about global climate change. Share what you learn. Pick a career where you get to become part of the solution. </a:t>
            </a:r>
          </a:p>
          <a:p>
            <a:endParaRPr lang="en-US" dirty="0"/>
          </a:p>
          <a:p>
            <a:r>
              <a:rPr lang="en-US" dirty="0"/>
              <a:t>See what your school or school district can do, and help to organize events that raise awareness. Find out who your local elected officials are, and write them to let them know how you feel. </a:t>
            </a:r>
          </a:p>
        </p:txBody>
      </p:sp>
      <p:sp>
        <p:nvSpPr>
          <p:cNvPr id="3" name="Title 2"/>
          <p:cNvSpPr>
            <a:spLocks noGrp="1"/>
          </p:cNvSpPr>
          <p:nvPr>
            <p:ph type="title"/>
          </p:nvPr>
        </p:nvSpPr>
        <p:spPr/>
        <p:txBody>
          <a:bodyPr>
            <a:normAutofit fontScale="90000"/>
          </a:bodyPr>
          <a:lstStyle/>
          <a:p>
            <a:r>
              <a:rPr lang="en-US" dirty="0" smtClean="0"/>
              <a:t>How To Prevent or STOP Global Warming</a:t>
            </a:r>
            <a:endParaRPr lang="en-US" dirty="0"/>
          </a:p>
        </p:txBody>
      </p:sp>
    </p:spTree>
    <p:extLst>
      <p:ext uri="{BB962C8B-B14F-4D97-AF65-F5344CB8AC3E}">
        <p14:creationId xmlns:p14="http://schemas.microsoft.com/office/powerpoint/2010/main" val="176323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happens when Mother Nature goes to extremes? </a:t>
            </a:r>
            <a:endParaRPr lang="en-US" dirty="0" smtClean="0"/>
          </a:p>
          <a:p>
            <a:r>
              <a:rPr lang="en-US" dirty="0" smtClean="0"/>
              <a:t>You </a:t>
            </a:r>
            <a:r>
              <a:rPr lang="en-US" dirty="0"/>
              <a:t>get violent and deadly weather in the form of heat waves, droughts, nor’easters, tsunamis, and other natural calamities. </a:t>
            </a:r>
          </a:p>
        </p:txBody>
      </p:sp>
      <p:sp>
        <p:nvSpPr>
          <p:cNvPr id="3" name="Title 2"/>
          <p:cNvSpPr>
            <a:spLocks noGrp="1"/>
          </p:cNvSpPr>
          <p:nvPr>
            <p:ph type="title"/>
          </p:nvPr>
        </p:nvSpPr>
        <p:spPr/>
        <p:txBody>
          <a:bodyPr/>
          <a:lstStyle/>
          <a:p>
            <a:r>
              <a:rPr lang="en-US" dirty="0" smtClean="0"/>
              <a:t>Extreme Weather</a:t>
            </a:r>
            <a:endParaRPr lang="en-US" dirty="0"/>
          </a:p>
        </p:txBody>
      </p:sp>
    </p:spTree>
    <p:extLst>
      <p:ext uri="{BB962C8B-B14F-4D97-AF65-F5344CB8AC3E}">
        <p14:creationId xmlns:p14="http://schemas.microsoft.com/office/powerpoint/2010/main" val="3209193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388394"/>
            <a:ext cx="7408333" cy="4252166"/>
          </a:xfrm>
        </p:spPr>
        <p:txBody>
          <a:bodyPr>
            <a:normAutofit lnSpcReduction="10000"/>
          </a:bodyPr>
          <a:lstStyle/>
          <a:p>
            <a:r>
              <a:rPr lang="en-US" dirty="0"/>
              <a:t>A tornado is a violent rotating column of air extending from a thunderstorm to the ground. </a:t>
            </a:r>
            <a:endParaRPr lang="en-US" dirty="0" smtClean="0"/>
          </a:p>
          <a:p>
            <a:r>
              <a:rPr lang="en-US" dirty="0" smtClean="0"/>
              <a:t>The </a:t>
            </a:r>
            <a:r>
              <a:rPr lang="en-US" dirty="0"/>
              <a:t>most violent tornadoes are capable of tremendous destruction with wind speeds of up to 300 mph. They can destroy large buildings, uproot trees and hurl vehicles hundreds of yards. They can also drive straw into trees. </a:t>
            </a:r>
            <a:endParaRPr lang="en-US" dirty="0" smtClean="0"/>
          </a:p>
          <a:p>
            <a:r>
              <a:rPr lang="en-US" dirty="0" smtClean="0"/>
              <a:t>Damage </a:t>
            </a:r>
            <a:r>
              <a:rPr lang="en-US" dirty="0"/>
              <a:t>paths can be in excess of one mile wide to 50 miles long</a:t>
            </a:r>
            <a:r>
              <a:rPr lang="en-US" dirty="0" smtClean="0"/>
              <a:t>.</a:t>
            </a:r>
          </a:p>
          <a:p>
            <a:r>
              <a:rPr lang="en-US" dirty="0" smtClean="0"/>
              <a:t>In </a:t>
            </a:r>
            <a:r>
              <a:rPr lang="en-US" dirty="0"/>
              <a:t>an average year, 1000 tornadoes are reported nationwide.</a:t>
            </a:r>
          </a:p>
        </p:txBody>
      </p:sp>
      <p:sp>
        <p:nvSpPr>
          <p:cNvPr id="3" name="Title 2"/>
          <p:cNvSpPr>
            <a:spLocks noGrp="1"/>
          </p:cNvSpPr>
          <p:nvPr>
            <p:ph type="title"/>
          </p:nvPr>
        </p:nvSpPr>
        <p:spPr/>
        <p:txBody>
          <a:bodyPr/>
          <a:lstStyle/>
          <a:p>
            <a:r>
              <a:rPr lang="en-US" dirty="0" smtClean="0"/>
              <a:t>Tornadoes</a:t>
            </a:r>
            <a:endParaRPr lang="en-US" dirty="0"/>
          </a:p>
        </p:txBody>
      </p:sp>
      <p:pic>
        <p:nvPicPr>
          <p:cNvPr id="4" name="Picture 3"/>
          <p:cNvPicPr>
            <a:picLocks noChangeAspect="1"/>
          </p:cNvPicPr>
          <p:nvPr/>
        </p:nvPicPr>
        <p:blipFill>
          <a:blip r:embed="rId2"/>
          <a:stretch>
            <a:fillRect/>
          </a:stretch>
        </p:blipFill>
        <p:spPr>
          <a:xfrm>
            <a:off x="0" y="0"/>
            <a:ext cx="3289300" cy="2388394"/>
          </a:xfrm>
          <a:prstGeom prst="rect">
            <a:avLst/>
          </a:prstGeom>
        </p:spPr>
      </p:pic>
      <p:pic>
        <p:nvPicPr>
          <p:cNvPr id="5" name="Picture 4"/>
          <p:cNvPicPr>
            <a:picLocks noChangeAspect="1"/>
          </p:cNvPicPr>
          <p:nvPr/>
        </p:nvPicPr>
        <p:blipFill>
          <a:blip r:embed="rId3"/>
          <a:stretch>
            <a:fillRect/>
          </a:stretch>
        </p:blipFill>
        <p:spPr>
          <a:xfrm>
            <a:off x="5981700" y="0"/>
            <a:ext cx="3162300" cy="2388394"/>
          </a:xfrm>
          <a:prstGeom prst="rect">
            <a:avLst/>
          </a:prstGeom>
        </p:spPr>
      </p:pic>
    </p:spTree>
    <p:extLst>
      <p:ext uri="{BB962C8B-B14F-4D97-AF65-F5344CB8AC3E}">
        <p14:creationId xmlns:p14="http://schemas.microsoft.com/office/powerpoint/2010/main" val="1125844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905192"/>
            <a:ext cx="7408333" cy="4735368"/>
          </a:xfrm>
        </p:spPr>
        <p:txBody>
          <a:bodyPr>
            <a:normAutofit lnSpcReduction="10000"/>
          </a:bodyPr>
          <a:lstStyle/>
          <a:p>
            <a:r>
              <a:rPr lang="en-US" dirty="0"/>
              <a:t>Most tornadoes form from thunderstorms. You need warm, moist air from the Gulf of Mexico and cool, dry air from Canada. </a:t>
            </a:r>
            <a:endParaRPr lang="en-US" dirty="0" smtClean="0"/>
          </a:p>
          <a:p>
            <a:r>
              <a:rPr lang="en-US" dirty="0" smtClean="0"/>
              <a:t>When </a:t>
            </a:r>
            <a:r>
              <a:rPr lang="en-US" dirty="0"/>
              <a:t>these two air masses meet, they create instability in the atmosphere. </a:t>
            </a:r>
            <a:endParaRPr lang="en-US" dirty="0" smtClean="0"/>
          </a:p>
          <a:p>
            <a:r>
              <a:rPr lang="en-US" dirty="0" smtClean="0"/>
              <a:t>A </a:t>
            </a:r>
            <a:r>
              <a:rPr lang="en-US" dirty="0"/>
              <a:t>change in wind direction and an increase in wind speed with increasing height creates an invisible, horizontal spinning effect in the lower atmosphere. </a:t>
            </a:r>
            <a:endParaRPr lang="en-US" dirty="0" smtClean="0"/>
          </a:p>
          <a:p>
            <a:r>
              <a:rPr lang="en-US" dirty="0" smtClean="0"/>
              <a:t>Rising </a:t>
            </a:r>
            <a:r>
              <a:rPr lang="en-US" dirty="0"/>
              <a:t>air within the updraft tilts the rotating air from horizontal to vertical. An area of rotation, 2-6 miles wide, now extends through much of the storm. </a:t>
            </a:r>
            <a:endParaRPr lang="en-US" dirty="0" smtClean="0"/>
          </a:p>
          <a:p>
            <a:r>
              <a:rPr lang="en-US" dirty="0" smtClean="0"/>
              <a:t>Most </a:t>
            </a:r>
            <a:r>
              <a:rPr lang="en-US" dirty="0"/>
              <a:t>strong and violent tornadoes form within this area of strong rotation.</a:t>
            </a:r>
          </a:p>
        </p:txBody>
      </p:sp>
      <p:sp>
        <p:nvSpPr>
          <p:cNvPr id="3" name="Title 2"/>
          <p:cNvSpPr>
            <a:spLocks noGrp="1"/>
          </p:cNvSpPr>
          <p:nvPr>
            <p:ph type="title"/>
          </p:nvPr>
        </p:nvSpPr>
        <p:spPr/>
        <p:txBody>
          <a:bodyPr/>
          <a:lstStyle/>
          <a:p>
            <a:r>
              <a:rPr lang="en-US" dirty="0" smtClean="0"/>
              <a:t>How Do Tornadoes Form?</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8824" y="338328"/>
            <a:ext cx="1135667" cy="1073205"/>
          </a:xfrm>
          <a:prstGeom prst="rect">
            <a:avLst/>
          </a:prstGeom>
        </p:spPr>
      </p:pic>
    </p:spTree>
    <p:extLst>
      <p:ext uri="{BB962C8B-B14F-4D97-AF65-F5344CB8AC3E}">
        <p14:creationId xmlns:p14="http://schemas.microsoft.com/office/powerpoint/2010/main" val="1451909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2.29087E-7 -6.04673E-6 C 0.02447 0.05713 0.0899 0.08859 0.13589 0.09784 C 0.15169 0.10085 0.168 0.09923 0.18414 0.09992 C 0.21434 0.09506 0.24506 0.0946 0.27473 0.08535 C 0.31205 0.07355 0.34745 0.02659 0.36828 -0.01458 C 0.3714 -0.02939 0.37939 -0.05715 0.37279 -0.07264 C 0.36151 -0.09971 0.3183 -0.10665 0.29799 -0.11012 C 0.25061 -0.10457 0.23829 -0.11683 0.22163 -0.06432 C 0.21798 -0.03147 0.21764 -0.03771 0.22788 0.01665 C 0.23152 0.03608 0.24853 0.04556 0.25911 0.0562 C 0.27196 0.06916 0.28289 0.08026 0.29799 0.08951 C 0.30719 0.09506 0.32055 0.10177 0.33062 0.10409 C 0.34051 0.10617 0.36047 0.10825 0.36047 0.10825 C 0.37453 0.10617 0.38858 0.10547 0.40264 0.102 C 0.416 0.0983 0.437 0.08142 0.44776 0.07286 C 0.47085 0.05389 0.49341 0.0333 0.50243 -0.00209 C 0.50191 -0.01111 0.50434 -0.02152 0.50087 -0.02916 C 0.49584 -0.0398 0.46408 -0.04465 0.46026 -0.04558 C 0.43787 -0.04489 0.41531 -0.04766 0.39327 -0.0435 C 0.37435 -0.04026 0.34467 -0.01828 0.32923 -0.00417 C 0.28116 0.03885 0.23916 0.1101 0.21538 0.18088 C 0.20219 0.21975 0.18431 0.25444 0.17477 0.29539 C 0.17199 0.30695 0.16921 0.31852 0.16696 0.33055 C 0.16349 0.34697 0.15759 0.38051 0.15759 0.38051 C 0.15915 0.39509 0.15759 0.41082 0.16227 0.42423 C 0.16401 0.42955 0.17043 0.42886 0.17477 0.43048 C 0.18813 0.43511 0.1982 0.43511 0.21226 0.43672 C 0.23152 0.43534 0.25078 0.43603 0.27005 0.43256 C 0.30233 0.42632 0.3471 0.38098 0.36359 0.34304 C 0.36706 0.31459 0.35474 0.30279 0.33704 0.29331 C 0.30111 0.27387 0.26432 0.27064 0.22631 0.26624 C 0.16036 0.26717 0.03523 0.23964 -0.01701 0.33055 C -0.02707 0.3479 -0.03106 0.36987 -0.03419 0.39092 C -0.03662 0.4314 -0.03853 0.4439 -0.0295 0.49502 C -0.02811 0.50311 -0.02273 0.5089 -0.01857 0.51561 C 0.00747 0.55771 0.0427 0.57968 0.08279 0.58639 C 0.12218 0.58292 0.16193 0.58199 0.20132 0.57598 C 0.22371 0.57251 0.29226 0.52925 0.29799 0.52393 C 0.36186 0.46286 0.41531 0.39879 0.45089 0.30372 C 0.45575 0.26925 0.46356 0.24103 0.44464 0.21003 C 0.43683 0.19731 0.39778 0.19638 0.38702 0.19546 C 0.35752 0.19708 0.3412 0.1862 0.33235 0.22252 C 0.33391 0.23987 0.33235 0.25815 0.33704 0.27457 C 0.34086 0.28822 0.3504 0.29816 0.35734 0.30996 C 0.38824 0.36224 0.42746 0.39254 0.47744 0.39925 C 0.49254 0.39647 0.50781 0.39532 0.52274 0.39092 C 0.53194 0.38792 0.54894 0.37057 0.55554 0.36386 C 0.58487 0.3324 0.6116 0.29007 0.62565 0.24334 C 0.63034 0.20355 0.63832 0.18135 0.62253 0.14341 C 0.61975 0.1367 0.5965 0.13208 0.59285 0.13115 C 0.57775 0.13578 0.56213 0.13809 0.54773 0.14549 C 0.51337 0.16307 0.49063 0.20934 0.47588 0.25167 C 0.44967 0.32523 0.42711 0.40041 0.40889 0.47836 C 0.40559 0.50427 0.40038 0.53642 0.40889 0.56141 C 0.41271 0.57297 0.42347 0.57876 0.43214 0.58431 C 0.46842 0.60675 0.50538 0.60883 0.54461 0.61554 C 0.56838 0.61484 0.59233 0.61577 0.61628 0.61345 C 0.62114 0.61276 0.62565 0.60929 0.63034 0.60721 C 0.63346 0.60582 0.63971 0.60304 0.63971 0.60304 C 0.64023 0.60027 0.63919 0.59541 0.64127 0.59472 C 0.64804 0.59148 0.65585 0.59402 0.66314 0.59264 C 0.6706 0.59102 0.6831 0.58477 0.68969 0.58014 C 0.69525 0.57598 0.70271 0.56997 0.70688 0.56349 C 0.71035 0.55724 0.71781 0.54475 0.71781 0.54475 C 0.71746 0.54336 0.71555 0.52486 0.71156 0.52185 C 0.70115 0.51375 0.68831 0.51214 0.6772 0.50936 C 0.65134 0.51329 0.63711 0.51329 0.62722 0.54683 C 0.62479 0.56812 0.62288 0.57899 0.62722 0.60513 C 0.63051 0.62548 0.6562 0.64538 0.66783 0.65509 C 0.71746 0.6965 0.76883 0.70806 0.82697 0.71107 C 0.86637 0.71038 0.90594 0.71015 0.94551 0.70899 C 0.94898 0.70876 0.95644 0.70691 0.95644 0.70691 " pathEditMode="relative" ptsTypes="fffffffffffffffffffffffffffffffffffffffffffffffffffffffffffffffffffffffA">
                                      <p:cBhvr>
                                        <p:cTn id="2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Tornadoes can appear as a traditional funnel shape, or in a slender rope-like form. </a:t>
            </a:r>
            <a:endParaRPr lang="en-US" dirty="0" smtClean="0"/>
          </a:p>
          <a:p>
            <a:r>
              <a:rPr lang="en-US" dirty="0" smtClean="0"/>
              <a:t>Some </a:t>
            </a:r>
            <a:r>
              <a:rPr lang="en-US" dirty="0"/>
              <a:t>have a churning, smoky look to them, and other contain "multiple vortices", which are small, individual tornadoes rotating around a common center. </a:t>
            </a:r>
            <a:endParaRPr lang="en-US" dirty="0" smtClean="0"/>
          </a:p>
          <a:p>
            <a:r>
              <a:rPr lang="en-US" dirty="0" smtClean="0"/>
              <a:t>Even </a:t>
            </a:r>
            <a:r>
              <a:rPr lang="en-US" dirty="0"/>
              <a:t>others may be nearly invisible, with only swirling dust or debris at ground levels as the only indication of the tornado's </a:t>
            </a:r>
            <a:r>
              <a:rPr lang="en-US" dirty="0" smtClean="0"/>
              <a:t>presence.</a:t>
            </a:r>
            <a:endParaRPr lang="en-US" dirty="0"/>
          </a:p>
        </p:txBody>
      </p:sp>
      <p:sp>
        <p:nvSpPr>
          <p:cNvPr id="3" name="Title 2"/>
          <p:cNvSpPr>
            <a:spLocks noGrp="1"/>
          </p:cNvSpPr>
          <p:nvPr>
            <p:ph type="title"/>
          </p:nvPr>
        </p:nvSpPr>
        <p:spPr/>
        <p:txBody>
          <a:bodyPr/>
          <a:lstStyle/>
          <a:p>
            <a:r>
              <a:rPr lang="en-US" dirty="0" smtClean="0"/>
              <a:t>What Do Tornadoes Look Like?</a:t>
            </a:r>
            <a:endParaRPr lang="en-US" dirty="0"/>
          </a:p>
        </p:txBody>
      </p:sp>
    </p:spTree>
    <p:extLst>
      <p:ext uri="{BB962C8B-B14F-4D97-AF65-F5344CB8AC3E}">
        <p14:creationId xmlns:p14="http://schemas.microsoft.com/office/powerpoint/2010/main" val="3741585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318744"/>
            <a:ext cx="7408333" cy="3450696"/>
          </a:xfrm>
        </p:spPr>
        <p:txBody>
          <a:bodyPr/>
          <a:lstStyle/>
          <a:p>
            <a:r>
              <a:rPr lang="en-US" dirty="0"/>
              <a:t>A funnel cloud is a rotating cone-shaped column of air extending downward from the base of a thunderstorm, but not touching the ground. </a:t>
            </a:r>
            <a:endParaRPr lang="en-US" dirty="0" smtClean="0"/>
          </a:p>
          <a:p>
            <a:r>
              <a:rPr lang="en-US" dirty="0" smtClean="0"/>
              <a:t>When </a:t>
            </a:r>
            <a:r>
              <a:rPr lang="en-US" dirty="0"/>
              <a:t>it reaches the ground it is called a tornado.</a:t>
            </a:r>
          </a:p>
        </p:txBody>
      </p:sp>
      <p:sp>
        <p:nvSpPr>
          <p:cNvPr id="3" name="Title 2"/>
          <p:cNvSpPr>
            <a:spLocks noGrp="1"/>
          </p:cNvSpPr>
          <p:nvPr>
            <p:ph type="title"/>
          </p:nvPr>
        </p:nvSpPr>
        <p:spPr/>
        <p:txBody>
          <a:bodyPr/>
          <a:lstStyle/>
          <a:p>
            <a:r>
              <a:rPr lang="en-US" dirty="0" smtClean="0"/>
              <a:t>What Is A Funnel Cloud?</a:t>
            </a:r>
            <a:endParaRPr lang="en-US" dirty="0"/>
          </a:p>
        </p:txBody>
      </p:sp>
      <p:pic>
        <p:nvPicPr>
          <p:cNvPr id="4" name="Picture 3"/>
          <p:cNvPicPr>
            <a:picLocks noChangeAspect="1"/>
          </p:cNvPicPr>
          <p:nvPr/>
        </p:nvPicPr>
        <p:blipFill>
          <a:blip r:embed="rId2"/>
          <a:stretch>
            <a:fillRect/>
          </a:stretch>
        </p:blipFill>
        <p:spPr>
          <a:xfrm>
            <a:off x="872067" y="4034356"/>
            <a:ext cx="3289300" cy="2463800"/>
          </a:xfrm>
          <a:prstGeom prst="rect">
            <a:avLst/>
          </a:prstGeom>
        </p:spPr>
      </p:pic>
      <p:pic>
        <p:nvPicPr>
          <p:cNvPr id="5" name="Picture 4"/>
          <p:cNvPicPr>
            <a:picLocks noChangeAspect="1"/>
          </p:cNvPicPr>
          <p:nvPr/>
        </p:nvPicPr>
        <p:blipFill>
          <a:blip r:embed="rId3"/>
          <a:stretch>
            <a:fillRect/>
          </a:stretch>
        </p:blipFill>
        <p:spPr>
          <a:xfrm>
            <a:off x="5981700" y="3877398"/>
            <a:ext cx="2832100" cy="2870200"/>
          </a:xfrm>
          <a:prstGeom prst="rect">
            <a:avLst/>
          </a:prstGeom>
        </p:spPr>
      </p:pic>
    </p:spTree>
    <p:extLst>
      <p:ext uri="{BB962C8B-B14F-4D97-AF65-F5344CB8AC3E}">
        <p14:creationId xmlns:p14="http://schemas.microsoft.com/office/powerpoint/2010/main" val="4266757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It is not fully understood about how exactly tornadoes form, grow and die. </a:t>
            </a:r>
            <a:endParaRPr lang="en-US" dirty="0" smtClean="0"/>
          </a:p>
          <a:p>
            <a:r>
              <a:rPr lang="en-US" dirty="0" smtClean="0"/>
              <a:t>Tornado </a:t>
            </a:r>
            <a:r>
              <a:rPr lang="en-US" dirty="0"/>
              <a:t>researchers are still trying to solve the tornado puzzle, but for every piece that seems to fit they often uncover new pieces that need to be studied.</a:t>
            </a:r>
          </a:p>
        </p:txBody>
      </p:sp>
      <p:sp>
        <p:nvSpPr>
          <p:cNvPr id="3" name="Title 2"/>
          <p:cNvSpPr>
            <a:spLocks noGrp="1"/>
          </p:cNvSpPr>
          <p:nvPr>
            <p:ph type="title"/>
          </p:nvPr>
        </p:nvSpPr>
        <p:spPr/>
        <p:txBody>
          <a:bodyPr/>
          <a:lstStyle/>
          <a:p>
            <a:r>
              <a:rPr lang="en-US" dirty="0" smtClean="0"/>
              <a:t>How Do Tornadoes Stop?</a:t>
            </a:r>
            <a:endParaRPr lang="en-US" dirty="0"/>
          </a:p>
        </p:txBody>
      </p:sp>
    </p:spTree>
    <p:extLst>
      <p:ext uri="{BB962C8B-B14F-4D97-AF65-F5344CB8AC3E}">
        <p14:creationId xmlns:p14="http://schemas.microsoft.com/office/powerpoint/2010/main" val="3043841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hurricane is a huge storm! </a:t>
            </a:r>
            <a:endParaRPr lang="en-US" dirty="0" smtClean="0"/>
          </a:p>
          <a:p>
            <a:r>
              <a:rPr lang="en-US" dirty="0" smtClean="0"/>
              <a:t>It </a:t>
            </a:r>
            <a:r>
              <a:rPr lang="en-US" dirty="0"/>
              <a:t>can be up to 600 miles across and have strong winds spiraling inward and upward at speeds of 75 to 200 mph. </a:t>
            </a:r>
            <a:endParaRPr lang="en-US" dirty="0" smtClean="0"/>
          </a:p>
          <a:p>
            <a:r>
              <a:rPr lang="en-US" dirty="0" smtClean="0"/>
              <a:t>Each </a:t>
            </a:r>
            <a:r>
              <a:rPr lang="en-US" dirty="0"/>
              <a:t>hurricane usually lasts for over a week, moving 10-20 miles per hour over the open ocean</a:t>
            </a:r>
            <a:r>
              <a:rPr lang="en-US" dirty="0" smtClean="0"/>
              <a:t>.</a:t>
            </a:r>
          </a:p>
          <a:p>
            <a:r>
              <a:rPr lang="en-US" dirty="0" smtClean="0"/>
              <a:t> </a:t>
            </a:r>
            <a:r>
              <a:rPr lang="en-US" dirty="0"/>
              <a:t>Hurricanes gather heat and energy through contact with warm ocean waters.</a:t>
            </a:r>
          </a:p>
        </p:txBody>
      </p:sp>
      <p:sp>
        <p:nvSpPr>
          <p:cNvPr id="3" name="Title 2"/>
          <p:cNvSpPr>
            <a:spLocks noGrp="1"/>
          </p:cNvSpPr>
          <p:nvPr>
            <p:ph type="title"/>
          </p:nvPr>
        </p:nvSpPr>
        <p:spPr>
          <a:xfrm>
            <a:off x="457200" y="338328"/>
            <a:ext cx="5356393" cy="1252728"/>
          </a:xfrm>
        </p:spPr>
        <p:txBody>
          <a:bodyPr/>
          <a:lstStyle/>
          <a:p>
            <a:r>
              <a:rPr lang="en-US" dirty="0" smtClean="0"/>
              <a:t>Hurricanes</a:t>
            </a:r>
            <a:endParaRPr lang="en-US" dirty="0"/>
          </a:p>
        </p:txBody>
      </p:sp>
      <p:pic>
        <p:nvPicPr>
          <p:cNvPr id="4" name="Picture 3"/>
          <p:cNvPicPr>
            <a:picLocks noChangeAspect="1"/>
          </p:cNvPicPr>
          <p:nvPr/>
        </p:nvPicPr>
        <p:blipFill>
          <a:blip r:embed="rId2"/>
          <a:stretch>
            <a:fillRect/>
          </a:stretch>
        </p:blipFill>
        <p:spPr>
          <a:xfrm>
            <a:off x="5813593" y="514471"/>
            <a:ext cx="3187700" cy="2552700"/>
          </a:xfrm>
          <a:prstGeom prst="rect">
            <a:avLst/>
          </a:prstGeom>
        </p:spPr>
      </p:pic>
    </p:spTree>
    <p:extLst>
      <p:ext uri="{BB962C8B-B14F-4D97-AF65-F5344CB8AC3E}">
        <p14:creationId xmlns:p14="http://schemas.microsoft.com/office/powerpoint/2010/main" val="3531102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Air Masses</a:t>
            </a:r>
            <a:endParaRPr lang="en-US" dirty="0"/>
          </a:p>
        </p:txBody>
      </p:sp>
      <p:pic>
        <p:nvPicPr>
          <p:cNvPr id="11" name="Picture 10"/>
          <p:cNvPicPr>
            <a:picLocks noChangeAspect="1"/>
          </p:cNvPicPr>
          <p:nvPr/>
        </p:nvPicPr>
        <p:blipFill>
          <a:blip r:embed="rId2"/>
          <a:stretch>
            <a:fillRect/>
          </a:stretch>
        </p:blipFill>
        <p:spPr>
          <a:xfrm>
            <a:off x="2230792" y="2132022"/>
            <a:ext cx="5207000" cy="4127500"/>
          </a:xfrm>
          <a:prstGeom prst="rect">
            <a:avLst/>
          </a:prstGeom>
        </p:spPr>
      </p:pic>
    </p:spTree>
    <p:extLst>
      <p:ext uri="{BB962C8B-B14F-4D97-AF65-F5344CB8AC3E}">
        <p14:creationId xmlns:p14="http://schemas.microsoft.com/office/powerpoint/2010/main" val="3373783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Evaporation from the seawater increases their power. </a:t>
            </a:r>
            <a:endParaRPr lang="en-US" dirty="0" smtClean="0"/>
          </a:p>
          <a:p>
            <a:r>
              <a:rPr lang="en-US" dirty="0" smtClean="0"/>
              <a:t>Hurricanes </a:t>
            </a:r>
            <a:r>
              <a:rPr lang="en-US" dirty="0"/>
              <a:t>rotate in a counter-clockwise direction around an "eye" in the Northern Hemisphere and clockwise direction in the Southern Hemisphere. </a:t>
            </a:r>
            <a:endParaRPr lang="en-US" dirty="0" smtClean="0"/>
          </a:p>
          <a:p>
            <a:r>
              <a:rPr lang="en-US" dirty="0" smtClean="0"/>
              <a:t>The </a:t>
            </a:r>
            <a:r>
              <a:rPr lang="en-US" dirty="0"/>
              <a:t>center of the storm or "eye" is the calmest part. It has only light winds and fair weather. </a:t>
            </a:r>
            <a:endParaRPr lang="en-US" dirty="0" smtClean="0"/>
          </a:p>
          <a:p>
            <a:r>
              <a:rPr lang="en-US" dirty="0" smtClean="0"/>
              <a:t>When </a:t>
            </a:r>
            <a:r>
              <a:rPr lang="en-US" dirty="0"/>
              <a:t>they come onto land, the heavy rain, strong winds and large waves can damage buildings, trees and cars.</a:t>
            </a:r>
            <a:r>
              <a:rPr lang="en-US" b="1" dirty="0"/>
              <a:t> 	</a:t>
            </a:r>
          </a:p>
        </p:txBody>
      </p:sp>
      <p:sp>
        <p:nvSpPr>
          <p:cNvPr id="3" name="Title 2"/>
          <p:cNvSpPr>
            <a:spLocks noGrp="1"/>
          </p:cNvSpPr>
          <p:nvPr>
            <p:ph type="title"/>
          </p:nvPr>
        </p:nvSpPr>
        <p:spPr>
          <a:xfrm>
            <a:off x="3735306" y="338328"/>
            <a:ext cx="4951493" cy="1252728"/>
          </a:xfrm>
        </p:spPr>
        <p:txBody>
          <a:bodyPr/>
          <a:lstStyle/>
          <a:p>
            <a:r>
              <a:rPr lang="en-US" dirty="0" smtClean="0"/>
              <a:t>Hurricanes</a:t>
            </a:r>
            <a:endParaRPr lang="en-US" dirty="0"/>
          </a:p>
        </p:txBody>
      </p:sp>
      <p:pic>
        <p:nvPicPr>
          <p:cNvPr id="4" name="Picture 3"/>
          <p:cNvPicPr>
            <a:picLocks noChangeAspect="1"/>
          </p:cNvPicPr>
          <p:nvPr/>
        </p:nvPicPr>
        <p:blipFill>
          <a:blip r:embed="rId2"/>
          <a:stretch>
            <a:fillRect/>
          </a:stretch>
        </p:blipFill>
        <p:spPr>
          <a:xfrm>
            <a:off x="128507" y="229706"/>
            <a:ext cx="3606800" cy="2247900"/>
          </a:xfrm>
          <a:prstGeom prst="rect">
            <a:avLst/>
          </a:prstGeom>
        </p:spPr>
      </p:pic>
    </p:spTree>
    <p:extLst>
      <p:ext uri="{BB962C8B-B14F-4D97-AF65-F5344CB8AC3E}">
        <p14:creationId xmlns:p14="http://schemas.microsoft.com/office/powerpoint/2010/main" val="1306059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360780"/>
            <a:ext cx="7408333" cy="4279779"/>
          </a:xfrm>
        </p:spPr>
        <p:txBody>
          <a:bodyPr>
            <a:normAutofit lnSpcReduction="10000"/>
          </a:bodyPr>
          <a:lstStyle/>
          <a:p>
            <a:r>
              <a:rPr lang="en-US" dirty="0"/>
              <a:t>Hurricanes only form over really warm ocean water of 80°F or warmer. </a:t>
            </a:r>
            <a:endParaRPr lang="en-US" dirty="0" smtClean="0"/>
          </a:p>
          <a:p>
            <a:r>
              <a:rPr lang="en-US" dirty="0" smtClean="0"/>
              <a:t>The </a:t>
            </a:r>
            <a:r>
              <a:rPr lang="en-US" dirty="0"/>
              <a:t>atmosphere (the air) must cool off very quickly the higher you go. </a:t>
            </a:r>
            <a:endParaRPr lang="en-US" dirty="0" smtClean="0"/>
          </a:p>
          <a:p>
            <a:r>
              <a:rPr lang="en-US" dirty="0" smtClean="0"/>
              <a:t>Also</a:t>
            </a:r>
            <a:r>
              <a:rPr lang="en-US" dirty="0"/>
              <a:t>, the wind must be blowing in the same direction and at the same speed to force air upward from the ocean surface. </a:t>
            </a:r>
            <a:endParaRPr lang="en-US" dirty="0" smtClean="0"/>
          </a:p>
          <a:p>
            <a:r>
              <a:rPr lang="en-US" dirty="0" smtClean="0"/>
              <a:t>Winds </a:t>
            </a:r>
            <a:r>
              <a:rPr lang="en-US" dirty="0"/>
              <a:t>flow outward above the storm allowing the air below to rise. </a:t>
            </a:r>
            <a:endParaRPr lang="en-US" dirty="0" smtClean="0"/>
          </a:p>
          <a:p>
            <a:r>
              <a:rPr lang="en-US" dirty="0" smtClean="0"/>
              <a:t>Hurricanes </a:t>
            </a:r>
            <a:r>
              <a:rPr lang="en-US" dirty="0"/>
              <a:t>typically form between 5 to 15 degrees latitude north and south of the equator</a:t>
            </a:r>
            <a:r>
              <a:rPr lang="en-US" dirty="0" smtClean="0"/>
              <a:t>..</a:t>
            </a:r>
            <a:endParaRPr lang="en-US" dirty="0"/>
          </a:p>
        </p:txBody>
      </p:sp>
      <p:sp>
        <p:nvSpPr>
          <p:cNvPr id="3" name="Title 2"/>
          <p:cNvSpPr>
            <a:spLocks noGrp="1"/>
          </p:cNvSpPr>
          <p:nvPr>
            <p:ph type="title"/>
          </p:nvPr>
        </p:nvSpPr>
        <p:spPr/>
        <p:txBody>
          <a:bodyPr/>
          <a:lstStyle/>
          <a:p>
            <a:r>
              <a:rPr lang="en-US" dirty="0" smtClean="0"/>
              <a:t>How Do Hurricanes Form?</a:t>
            </a:r>
            <a:endParaRPr lang="en-US" dirty="0"/>
          </a:p>
        </p:txBody>
      </p:sp>
    </p:spTree>
    <p:extLst>
      <p:ext uri="{BB962C8B-B14F-4D97-AF65-F5344CB8AC3E}">
        <p14:creationId xmlns:p14="http://schemas.microsoft.com/office/powerpoint/2010/main" val="317035759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t>
            </a:r>
            <a:r>
              <a:rPr lang="en-US" dirty="0"/>
              <a:t>Atlantic hurricane season is from June 1 to November 30, but most hurricanes occur during the fall months. </a:t>
            </a:r>
            <a:endParaRPr lang="en-US" dirty="0" smtClean="0"/>
          </a:p>
          <a:p>
            <a:r>
              <a:rPr lang="en-US" dirty="0" smtClean="0"/>
              <a:t>The </a:t>
            </a:r>
            <a:r>
              <a:rPr lang="en-US" dirty="0"/>
              <a:t>Eastern Pacific hurricane season is from May 15 to November 30. </a:t>
            </a:r>
          </a:p>
        </p:txBody>
      </p:sp>
      <p:sp>
        <p:nvSpPr>
          <p:cNvPr id="3" name="Title 2"/>
          <p:cNvSpPr>
            <a:spLocks noGrp="1"/>
          </p:cNvSpPr>
          <p:nvPr>
            <p:ph type="title"/>
          </p:nvPr>
        </p:nvSpPr>
        <p:spPr/>
        <p:txBody>
          <a:bodyPr/>
          <a:lstStyle/>
          <a:p>
            <a:r>
              <a:rPr lang="en-US" dirty="0" smtClean="0"/>
              <a:t>When Is Hurricane Season?</a:t>
            </a:r>
            <a:endParaRPr lang="en-US" dirty="0"/>
          </a:p>
        </p:txBody>
      </p:sp>
      <p:pic>
        <p:nvPicPr>
          <p:cNvPr id="4" name="Picture 3"/>
          <p:cNvPicPr>
            <a:picLocks noChangeAspect="1"/>
          </p:cNvPicPr>
          <p:nvPr/>
        </p:nvPicPr>
        <p:blipFill>
          <a:blip r:embed="rId2"/>
          <a:stretch>
            <a:fillRect/>
          </a:stretch>
        </p:blipFill>
        <p:spPr>
          <a:xfrm>
            <a:off x="6215998" y="5089769"/>
            <a:ext cx="2928002" cy="1762880"/>
          </a:xfrm>
          <a:prstGeom prst="rect">
            <a:avLst/>
          </a:prstGeom>
        </p:spPr>
      </p:pic>
      <p:pic>
        <p:nvPicPr>
          <p:cNvPr id="5" name="Picture 4"/>
          <p:cNvPicPr>
            <a:picLocks noChangeAspect="1"/>
          </p:cNvPicPr>
          <p:nvPr/>
        </p:nvPicPr>
        <p:blipFill>
          <a:blip r:embed="rId3"/>
          <a:stretch>
            <a:fillRect/>
          </a:stretch>
        </p:blipFill>
        <p:spPr>
          <a:xfrm>
            <a:off x="3507154" y="4992077"/>
            <a:ext cx="2613136" cy="1738923"/>
          </a:xfrm>
          <a:prstGeom prst="rect">
            <a:avLst/>
          </a:prstGeom>
        </p:spPr>
      </p:pic>
      <p:pic>
        <p:nvPicPr>
          <p:cNvPr id="6" name="Picture 5"/>
          <p:cNvPicPr>
            <a:picLocks noChangeAspect="1"/>
          </p:cNvPicPr>
          <p:nvPr/>
        </p:nvPicPr>
        <p:blipFill>
          <a:blip r:embed="rId4"/>
          <a:stretch>
            <a:fillRect/>
          </a:stretch>
        </p:blipFill>
        <p:spPr>
          <a:xfrm>
            <a:off x="5324231" y="1410728"/>
            <a:ext cx="3463059" cy="1264739"/>
          </a:xfrm>
          <a:prstGeom prst="rect">
            <a:avLst/>
          </a:prstGeom>
        </p:spPr>
      </p:pic>
      <p:pic>
        <p:nvPicPr>
          <p:cNvPr id="7" name="Picture 6"/>
          <p:cNvPicPr>
            <a:picLocks noChangeAspect="1"/>
          </p:cNvPicPr>
          <p:nvPr/>
        </p:nvPicPr>
        <p:blipFill>
          <a:blip r:embed="rId5"/>
          <a:stretch>
            <a:fillRect/>
          </a:stretch>
        </p:blipFill>
        <p:spPr>
          <a:xfrm>
            <a:off x="0" y="4620846"/>
            <a:ext cx="3438182" cy="2287954"/>
          </a:xfrm>
          <a:prstGeom prst="rect">
            <a:avLst/>
          </a:prstGeom>
        </p:spPr>
      </p:pic>
    </p:spTree>
    <p:extLst>
      <p:ext uri="{BB962C8B-B14F-4D97-AF65-F5344CB8AC3E}">
        <p14:creationId xmlns:p14="http://schemas.microsoft.com/office/powerpoint/2010/main" val="2241017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9804" y="1591056"/>
            <a:ext cx="8106995" cy="5063309"/>
          </a:xfrm>
        </p:spPr>
        <p:txBody>
          <a:bodyPr>
            <a:normAutofit lnSpcReduction="10000"/>
          </a:bodyPr>
          <a:lstStyle/>
          <a:p>
            <a:r>
              <a:rPr lang="en-US" dirty="0"/>
              <a:t>From 1950 to 1952, tropical cyclones of the North Atlantic Ocean were identified by the phonetic alphabet (Able-Baker-Charlie-etc.), but in 1953 the US Weather Bureau switched to women's names. </a:t>
            </a:r>
            <a:endParaRPr lang="en-US" dirty="0" smtClean="0"/>
          </a:p>
          <a:p>
            <a:r>
              <a:rPr lang="en-US" dirty="0" smtClean="0"/>
              <a:t>The </a:t>
            </a:r>
            <a:r>
              <a:rPr lang="en-US" dirty="0"/>
              <a:t>rest of the world eventually caught on, and naming rights now go by the World Meteorological Organization, which uses different sets of names depending on the part of the world the storm is in. </a:t>
            </a:r>
            <a:endParaRPr lang="en-US" dirty="0" smtClean="0"/>
          </a:p>
          <a:p>
            <a:r>
              <a:rPr lang="en-US" dirty="0" smtClean="0"/>
              <a:t>Around </a:t>
            </a:r>
            <a:r>
              <a:rPr lang="en-US" dirty="0"/>
              <a:t>the U.S., only women's names were used until 1979, when it was decided that they should alternate a list that included men's names too. </a:t>
            </a:r>
            <a:endParaRPr lang="en-US" dirty="0" smtClean="0"/>
          </a:p>
          <a:p>
            <a:r>
              <a:rPr lang="en-US" dirty="0" smtClean="0"/>
              <a:t>There's </a:t>
            </a:r>
            <a:r>
              <a:rPr lang="en-US" dirty="0"/>
              <a:t>6 different name lists that alternate each year. </a:t>
            </a:r>
            <a:endParaRPr lang="en-US" dirty="0" smtClean="0"/>
          </a:p>
          <a:p>
            <a:r>
              <a:rPr lang="en-US" dirty="0" smtClean="0"/>
              <a:t>If </a:t>
            </a:r>
            <a:r>
              <a:rPr lang="en-US" dirty="0"/>
              <a:t>a hurricane does significant damage, its name is retired and replaced with another.</a:t>
            </a:r>
          </a:p>
        </p:txBody>
      </p:sp>
      <p:sp>
        <p:nvSpPr>
          <p:cNvPr id="3" name="Title 2"/>
          <p:cNvSpPr>
            <a:spLocks noGrp="1"/>
          </p:cNvSpPr>
          <p:nvPr>
            <p:ph type="title"/>
          </p:nvPr>
        </p:nvSpPr>
        <p:spPr/>
        <p:txBody>
          <a:bodyPr/>
          <a:lstStyle/>
          <a:p>
            <a:r>
              <a:rPr lang="en-US" dirty="0" smtClean="0"/>
              <a:t>Who Names Hurricanes?</a:t>
            </a:r>
            <a:endParaRPr lang="en-US" dirty="0"/>
          </a:p>
        </p:txBody>
      </p:sp>
    </p:spTree>
    <p:extLst>
      <p:ext uri="{BB962C8B-B14F-4D97-AF65-F5344CB8AC3E}">
        <p14:creationId xmlns:p14="http://schemas.microsoft.com/office/powerpoint/2010/main" val="3304653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Thunder is caused by lightning. A lightning bolt heats the air around it to such a high temperature that the air instantly expands. The quick expansion sends out a vibration or shock wave, which we hear as an explosion of sound. This is thunder. </a:t>
            </a:r>
            <a:endParaRPr lang="en-US" dirty="0" smtClean="0"/>
          </a:p>
          <a:p>
            <a:r>
              <a:rPr lang="en-US" dirty="0" smtClean="0"/>
              <a:t>If </a:t>
            </a:r>
            <a:r>
              <a:rPr lang="en-US" dirty="0"/>
              <a:t>you are near the stroke of lightning you’ll hear thunder as one sharp crack. When lightning is far away, thunder sounds more like a low rumble as the sound waves echo off hillsides, buildings, and trees. Depending on the wind direction and temperature, thunder can be heard from a distance of 15 or 20 miles. </a:t>
            </a:r>
          </a:p>
        </p:txBody>
      </p:sp>
      <p:sp>
        <p:nvSpPr>
          <p:cNvPr id="3" name="Title 2"/>
          <p:cNvSpPr>
            <a:spLocks noGrp="1"/>
          </p:cNvSpPr>
          <p:nvPr>
            <p:ph type="title"/>
          </p:nvPr>
        </p:nvSpPr>
        <p:spPr/>
        <p:txBody>
          <a:bodyPr/>
          <a:lstStyle/>
          <a:p>
            <a:r>
              <a:rPr lang="en-US" dirty="0" smtClean="0"/>
              <a:t>Thunder</a:t>
            </a:r>
            <a:endParaRPr lang="en-US" dirty="0"/>
          </a:p>
        </p:txBody>
      </p:sp>
      <p:pic>
        <p:nvPicPr>
          <p:cNvPr id="4" name="Picture 3"/>
          <p:cNvPicPr>
            <a:picLocks noChangeAspect="1"/>
          </p:cNvPicPr>
          <p:nvPr/>
        </p:nvPicPr>
        <p:blipFill>
          <a:blip r:embed="rId2"/>
          <a:stretch>
            <a:fillRect/>
          </a:stretch>
        </p:blipFill>
        <p:spPr>
          <a:xfrm>
            <a:off x="5833180" y="0"/>
            <a:ext cx="3310820" cy="2483115"/>
          </a:xfrm>
          <a:prstGeom prst="rect">
            <a:avLst/>
          </a:prstGeom>
        </p:spPr>
      </p:pic>
    </p:spTree>
    <p:extLst>
      <p:ext uri="{BB962C8B-B14F-4D97-AF65-F5344CB8AC3E}">
        <p14:creationId xmlns:p14="http://schemas.microsoft.com/office/powerpoint/2010/main" val="2989154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Lightning is caused by a buildup of electrons on the surface of a cloud. This static charge is equalized by a lightning bolt, which is really a sudden flow of electrons from the cloud to the ground, or to another cloud. </a:t>
            </a:r>
            <a:endParaRPr lang="en-US" dirty="0" smtClean="0"/>
          </a:p>
          <a:p>
            <a:r>
              <a:rPr lang="en-US" dirty="0" smtClean="0"/>
              <a:t>This </a:t>
            </a:r>
            <a:r>
              <a:rPr lang="en-US" dirty="0"/>
              <a:t>is generally followed by a return flow of electrons that’s even brighter than the initial bolt. And it all happens in a fraction of a second! </a:t>
            </a:r>
          </a:p>
        </p:txBody>
      </p:sp>
      <p:sp>
        <p:nvSpPr>
          <p:cNvPr id="3" name="Title 2"/>
          <p:cNvSpPr>
            <a:spLocks noGrp="1"/>
          </p:cNvSpPr>
          <p:nvPr>
            <p:ph type="title"/>
          </p:nvPr>
        </p:nvSpPr>
        <p:spPr/>
        <p:txBody>
          <a:bodyPr/>
          <a:lstStyle/>
          <a:p>
            <a:r>
              <a:rPr lang="en-US" dirty="0" smtClean="0"/>
              <a:t>Lightning</a:t>
            </a:r>
            <a:endParaRPr lang="en-US" dirty="0"/>
          </a:p>
        </p:txBody>
      </p:sp>
      <p:pic>
        <p:nvPicPr>
          <p:cNvPr id="4" name="Picture 3"/>
          <p:cNvPicPr>
            <a:picLocks noChangeAspect="1"/>
          </p:cNvPicPr>
          <p:nvPr/>
        </p:nvPicPr>
        <p:blipFill>
          <a:blip r:embed="rId2">
            <a:alphaModFix amt="30000"/>
          </a:blip>
          <a:stretch>
            <a:fillRect/>
          </a:stretch>
        </p:blipFill>
        <p:spPr>
          <a:xfrm>
            <a:off x="0" y="0"/>
            <a:ext cx="9155784" cy="6858000"/>
          </a:xfrm>
          <a:prstGeom prst="rect">
            <a:avLst/>
          </a:prstGeom>
        </p:spPr>
      </p:pic>
    </p:spTree>
    <p:extLst>
      <p:ext uri="{BB962C8B-B14F-4D97-AF65-F5344CB8AC3E}">
        <p14:creationId xmlns:p14="http://schemas.microsoft.com/office/powerpoint/2010/main" val="2497680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Lightning "likes" to find the easiest path to the ground. </a:t>
            </a:r>
            <a:endParaRPr lang="en-US" dirty="0" smtClean="0"/>
          </a:p>
          <a:p>
            <a:r>
              <a:rPr lang="en-US" dirty="0" smtClean="0"/>
              <a:t>That’s </a:t>
            </a:r>
            <a:r>
              <a:rPr lang="en-US" dirty="0"/>
              <a:t>why it often strikes the tallest thing around, which can conduct the electricity to the ground. </a:t>
            </a:r>
            <a:endParaRPr lang="en-US" dirty="0" smtClean="0"/>
          </a:p>
          <a:p>
            <a:r>
              <a:rPr lang="en-US" dirty="0" smtClean="0"/>
              <a:t>Trees </a:t>
            </a:r>
            <a:r>
              <a:rPr lang="en-US" dirty="0"/>
              <a:t>are often the tallest objects in a particular area. </a:t>
            </a:r>
          </a:p>
        </p:txBody>
      </p:sp>
      <p:sp>
        <p:nvSpPr>
          <p:cNvPr id="3" name="Title 2"/>
          <p:cNvSpPr>
            <a:spLocks noGrp="1"/>
          </p:cNvSpPr>
          <p:nvPr>
            <p:ph type="title"/>
          </p:nvPr>
        </p:nvSpPr>
        <p:spPr/>
        <p:txBody>
          <a:bodyPr/>
          <a:lstStyle/>
          <a:p>
            <a:r>
              <a:rPr lang="en-US" dirty="0" smtClean="0"/>
              <a:t>Lightning</a:t>
            </a:r>
            <a:endParaRPr lang="en-US" dirty="0"/>
          </a:p>
        </p:txBody>
      </p:sp>
      <p:pic>
        <p:nvPicPr>
          <p:cNvPr id="4" name="Picture 3"/>
          <p:cNvPicPr>
            <a:picLocks noChangeAspect="1"/>
          </p:cNvPicPr>
          <p:nvPr/>
        </p:nvPicPr>
        <p:blipFill>
          <a:blip r:embed="rId2">
            <a:alphaModFix amt="30000"/>
          </a:blip>
          <a:stretch>
            <a:fillRect/>
          </a:stretch>
        </p:blipFill>
        <p:spPr>
          <a:xfrm>
            <a:off x="0" y="14269"/>
            <a:ext cx="9155784" cy="6858000"/>
          </a:xfrm>
          <a:prstGeom prst="rect">
            <a:avLst/>
          </a:prstGeom>
        </p:spPr>
      </p:pic>
    </p:spTree>
    <p:extLst>
      <p:ext uri="{BB962C8B-B14F-4D97-AF65-F5344CB8AC3E}">
        <p14:creationId xmlns:p14="http://schemas.microsoft.com/office/powerpoint/2010/main" val="1643948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36163"/>
            <a:ext cx="7408333" cy="4818202"/>
          </a:xfrm>
        </p:spPr>
        <p:txBody>
          <a:bodyPr>
            <a:normAutofit/>
          </a:bodyPr>
          <a:lstStyle/>
          <a:p>
            <a:r>
              <a:rPr lang="en-US" dirty="0" smtClean="0"/>
              <a:t>It’s </a:t>
            </a:r>
            <a:r>
              <a:rPr lang="en-US" dirty="0"/>
              <a:t>never a good idea to swim during a thunderstorm! </a:t>
            </a:r>
            <a:endParaRPr lang="en-US" dirty="0" smtClean="0"/>
          </a:p>
          <a:p>
            <a:r>
              <a:rPr lang="en-US" dirty="0" smtClean="0"/>
              <a:t>Unfortunately</a:t>
            </a:r>
            <a:r>
              <a:rPr lang="en-US" dirty="0"/>
              <a:t>, where there is thunder, there is lightning (they’re basically the same thing). </a:t>
            </a:r>
            <a:endParaRPr lang="en-US" dirty="0" smtClean="0"/>
          </a:p>
          <a:p>
            <a:r>
              <a:rPr lang="en-US" dirty="0" smtClean="0"/>
              <a:t>Lightning </a:t>
            </a:r>
            <a:r>
              <a:rPr lang="en-US" dirty="0"/>
              <a:t>is a dangerous and unpredictable form of electricity. </a:t>
            </a:r>
            <a:endParaRPr lang="en-US" dirty="0" smtClean="0"/>
          </a:p>
          <a:p>
            <a:r>
              <a:rPr lang="en-US" dirty="0" smtClean="0"/>
              <a:t>When </a:t>
            </a:r>
            <a:r>
              <a:rPr lang="en-US" dirty="0"/>
              <a:t>lightning strikes water, it travels about six meters before it dissipates. </a:t>
            </a:r>
            <a:endParaRPr lang="en-US" dirty="0" smtClean="0"/>
          </a:p>
          <a:p>
            <a:r>
              <a:rPr lang="en-US" dirty="0" smtClean="0"/>
              <a:t>That </a:t>
            </a:r>
            <a:r>
              <a:rPr lang="en-US" dirty="0"/>
              <a:t>means if you are within six meters of the lightning strike, you are in danger of being shocked. </a:t>
            </a:r>
            <a:endParaRPr lang="en-US" dirty="0" smtClean="0"/>
          </a:p>
          <a:p>
            <a:r>
              <a:rPr lang="en-US" dirty="0" smtClean="0"/>
              <a:t>Experiencing </a:t>
            </a:r>
            <a:r>
              <a:rPr lang="en-US" dirty="0"/>
              <a:t>the electric current of lightning can result in serious injury or even death. </a:t>
            </a:r>
          </a:p>
        </p:txBody>
      </p:sp>
      <p:sp>
        <p:nvSpPr>
          <p:cNvPr id="3" name="Title 2"/>
          <p:cNvSpPr>
            <a:spLocks noGrp="1"/>
          </p:cNvSpPr>
          <p:nvPr>
            <p:ph type="title"/>
          </p:nvPr>
        </p:nvSpPr>
        <p:spPr/>
        <p:txBody>
          <a:bodyPr/>
          <a:lstStyle/>
          <a:p>
            <a:r>
              <a:rPr lang="en-US" dirty="0" smtClean="0"/>
              <a:t>Lightning</a:t>
            </a:r>
            <a:endParaRPr lang="en-US" dirty="0"/>
          </a:p>
        </p:txBody>
      </p:sp>
      <p:pic>
        <p:nvPicPr>
          <p:cNvPr id="4" name="Picture 3"/>
          <p:cNvPicPr>
            <a:picLocks noChangeAspect="1"/>
          </p:cNvPicPr>
          <p:nvPr/>
        </p:nvPicPr>
        <p:blipFill>
          <a:blip r:embed="rId2">
            <a:alphaModFix amt="30000"/>
          </a:blip>
          <a:stretch>
            <a:fillRect/>
          </a:stretch>
        </p:blipFill>
        <p:spPr>
          <a:xfrm>
            <a:off x="0" y="0"/>
            <a:ext cx="9155784" cy="6858000"/>
          </a:xfrm>
          <a:prstGeom prst="rect">
            <a:avLst/>
          </a:prstGeom>
        </p:spPr>
      </p:pic>
    </p:spTree>
    <p:extLst>
      <p:ext uri="{BB962C8B-B14F-4D97-AF65-F5344CB8AC3E}">
        <p14:creationId xmlns:p14="http://schemas.microsoft.com/office/powerpoint/2010/main" val="180670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098472"/>
            <a:ext cx="7408333" cy="4473059"/>
          </a:xfrm>
        </p:spPr>
        <p:txBody>
          <a:bodyPr>
            <a:normAutofit/>
          </a:bodyPr>
          <a:lstStyle/>
          <a:p>
            <a:endParaRPr lang="en-US" dirty="0" smtClean="0"/>
          </a:p>
          <a:p>
            <a:r>
              <a:rPr lang="en-US" dirty="0" smtClean="0"/>
              <a:t>If </a:t>
            </a:r>
            <a:r>
              <a:rPr lang="en-US" dirty="0"/>
              <a:t>you are in the middle of a lightning storm, you should try and find shelter. If you can’t go inside, you should crouch—but not lie down completely on the ground. </a:t>
            </a:r>
            <a:endParaRPr lang="en-US" dirty="0" smtClean="0"/>
          </a:p>
          <a:p>
            <a:r>
              <a:rPr lang="en-US" dirty="0" smtClean="0"/>
              <a:t>You </a:t>
            </a:r>
            <a:r>
              <a:rPr lang="en-US" dirty="0"/>
              <a:t>should also stay away from tall things like trees, poles, etc. If you are inside, don’t use phones or take showers. </a:t>
            </a:r>
            <a:endParaRPr lang="en-US" dirty="0" smtClean="0"/>
          </a:p>
          <a:p>
            <a:r>
              <a:rPr lang="en-US" dirty="0" smtClean="0"/>
              <a:t>About </a:t>
            </a:r>
            <a:r>
              <a:rPr lang="en-US" dirty="0"/>
              <a:t>1,000 people get struck by lightning every year. </a:t>
            </a:r>
            <a:endParaRPr lang="en-US" dirty="0" smtClean="0"/>
          </a:p>
          <a:p>
            <a:r>
              <a:rPr lang="en-US" dirty="0" smtClean="0"/>
              <a:t>It’s </a:t>
            </a:r>
            <a:r>
              <a:rPr lang="en-US" dirty="0"/>
              <a:t>very important to be safe, because electricity isn’t something to mess around with! </a:t>
            </a:r>
          </a:p>
        </p:txBody>
      </p:sp>
      <p:sp>
        <p:nvSpPr>
          <p:cNvPr id="3" name="Title 2"/>
          <p:cNvSpPr>
            <a:spLocks noGrp="1"/>
          </p:cNvSpPr>
          <p:nvPr>
            <p:ph type="title"/>
          </p:nvPr>
        </p:nvSpPr>
        <p:spPr/>
        <p:txBody>
          <a:bodyPr/>
          <a:lstStyle/>
          <a:p>
            <a:r>
              <a:rPr lang="en-US" dirty="0" smtClean="0"/>
              <a:t>Lightning</a:t>
            </a:r>
            <a:endParaRPr lang="en-US" dirty="0"/>
          </a:p>
        </p:txBody>
      </p:sp>
      <p:pic>
        <p:nvPicPr>
          <p:cNvPr id="4" name="Picture 3"/>
          <p:cNvPicPr>
            <a:picLocks noChangeAspect="1"/>
          </p:cNvPicPr>
          <p:nvPr/>
        </p:nvPicPr>
        <p:blipFill>
          <a:blip r:embed="rId2">
            <a:alphaModFix amt="30000"/>
          </a:blip>
          <a:stretch>
            <a:fillRect/>
          </a:stretch>
        </p:blipFill>
        <p:spPr>
          <a:xfrm>
            <a:off x="0" y="0"/>
            <a:ext cx="9155784" cy="6858000"/>
          </a:xfrm>
          <a:prstGeom prst="rect">
            <a:avLst/>
          </a:prstGeom>
        </p:spPr>
      </p:pic>
    </p:spTree>
    <p:extLst>
      <p:ext uri="{BB962C8B-B14F-4D97-AF65-F5344CB8AC3E}">
        <p14:creationId xmlns:p14="http://schemas.microsoft.com/office/powerpoint/2010/main" val="2580446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591056"/>
            <a:ext cx="7408333" cy="4980475"/>
          </a:xfrm>
        </p:spPr>
        <p:txBody>
          <a:bodyPr>
            <a:normAutofit/>
          </a:bodyPr>
          <a:lstStyle/>
          <a:p>
            <a:endParaRPr lang="en-US" dirty="0" smtClean="0"/>
          </a:p>
          <a:p>
            <a:r>
              <a:rPr lang="en-US" dirty="0" smtClean="0"/>
              <a:t>You </a:t>
            </a:r>
            <a:r>
              <a:rPr lang="en-US" dirty="0"/>
              <a:t>are a meteorologist that recently moved to Baltimore, Maryland. </a:t>
            </a:r>
            <a:endParaRPr lang="en-US" dirty="0" smtClean="0"/>
          </a:p>
          <a:p>
            <a:r>
              <a:rPr lang="en-US" dirty="0" smtClean="0"/>
              <a:t>You </a:t>
            </a:r>
            <a:r>
              <a:rPr lang="en-US" dirty="0"/>
              <a:t>were asked by </a:t>
            </a:r>
            <a:r>
              <a:rPr lang="en-US" dirty="0" smtClean="0"/>
              <a:t>______ to </a:t>
            </a:r>
            <a:r>
              <a:rPr lang="en-US" dirty="0"/>
              <a:t>do a special broadcast for her students to prepare the upcoming weather. </a:t>
            </a:r>
            <a:endParaRPr lang="en-US" dirty="0" smtClean="0"/>
          </a:p>
          <a:p>
            <a:r>
              <a:rPr lang="en-US" dirty="0" smtClean="0"/>
              <a:t>________ has </a:t>
            </a:r>
            <a:r>
              <a:rPr lang="en-US" dirty="0"/>
              <a:t>asked </a:t>
            </a:r>
            <a:r>
              <a:rPr lang="en-US" dirty="0" smtClean="0"/>
              <a:t>you to </a:t>
            </a:r>
            <a:r>
              <a:rPr lang="en-US" dirty="0"/>
              <a:t>provide the students in her classroom with the information about the current day’s weather (including high and low temperatures and any precipitation) and your forecast for the following day’s weather (using words like “certainly” “likely” “unlikely” “impossible” “most often” and “least often”).</a:t>
            </a:r>
          </a:p>
        </p:txBody>
      </p:sp>
      <p:sp>
        <p:nvSpPr>
          <p:cNvPr id="3" name="Title 2"/>
          <p:cNvSpPr>
            <a:spLocks noGrp="1"/>
          </p:cNvSpPr>
          <p:nvPr>
            <p:ph type="title"/>
          </p:nvPr>
        </p:nvSpPr>
        <p:spPr/>
        <p:txBody>
          <a:bodyPr/>
          <a:lstStyle/>
          <a:p>
            <a:r>
              <a:rPr lang="en-US" dirty="0" smtClean="0"/>
              <a:t>FINAL PROJECT</a:t>
            </a:r>
            <a:endParaRPr lang="en-US" dirty="0"/>
          </a:p>
        </p:txBody>
      </p:sp>
    </p:spTree>
    <p:extLst>
      <p:ext uri="{BB962C8B-B14F-4D97-AF65-F5344CB8AC3E}">
        <p14:creationId xmlns:p14="http://schemas.microsoft.com/office/powerpoint/2010/main" val="426629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1466" y="1901741"/>
            <a:ext cx="3501260" cy="4835459"/>
          </a:xfrm>
        </p:spPr>
        <p:txBody>
          <a:bodyPr>
            <a:normAutofit/>
          </a:bodyPr>
          <a:lstStyle/>
          <a:p>
            <a:r>
              <a:rPr lang="en-US" dirty="0"/>
              <a:t>As an air mass moves away from its source region, it is modified as it encounters conditions different than those found in the source region. </a:t>
            </a:r>
            <a:endParaRPr lang="en-US" dirty="0" smtClean="0"/>
          </a:p>
          <a:p>
            <a:r>
              <a:rPr lang="en-US" dirty="0" smtClean="0"/>
              <a:t>Air </a:t>
            </a:r>
            <a:r>
              <a:rPr lang="en-US" dirty="0"/>
              <a:t>masses typically clash in the middle latitudes, producing some very interesting weather.</a:t>
            </a:r>
          </a:p>
          <a:p>
            <a:endParaRPr lang="en-US" dirty="0"/>
          </a:p>
        </p:txBody>
      </p:sp>
      <p:sp>
        <p:nvSpPr>
          <p:cNvPr id="3" name="Title 2"/>
          <p:cNvSpPr>
            <a:spLocks noGrp="1"/>
          </p:cNvSpPr>
          <p:nvPr>
            <p:ph type="title"/>
          </p:nvPr>
        </p:nvSpPr>
        <p:spPr/>
        <p:txBody>
          <a:bodyPr/>
          <a:lstStyle/>
          <a:p>
            <a:r>
              <a:rPr lang="en-US" dirty="0" smtClean="0"/>
              <a:t>Air Masses</a:t>
            </a:r>
            <a:endParaRPr lang="en-US" dirty="0"/>
          </a:p>
        </p:txBody>
      </p:sp>
      <p:pic>
        <p:nvPicPr>
          <p:cNvPr id="4" name="Picture 3"/>
          <p:cNvPicPr>
            <a:picLocks noChangeAspect="1"/>
          </p:cNvPicPr>
          <p:nvPr/>
        </p:nvPicPr>
        <p:blipFill>
          <a:blip r:embed="rId2"/>
          <a:stretch>
            <a:fillRect/>
          </a:stretch>
        </p:blipFill>
        <p:spPr>
          <a:xfrm>
            <a:off x="193518" y="2139888"/>
            <a:ext cx="5167948" cy="3875961"/>
          </a:xfrm>
          <a:prstGeom prst="rect">
            <a:avLst/>
          </a:prstGeom>
        </p:spPr>
      </p:pic>
    </p:spTree>
    <p:extLst>
      <p:ext uri="{BB962C8B-B14F-4D97-AF65-F5344CB8AC3E}">
        <p14:creationId xmlns:p14="http://schemas.microsoft.com/office/powerpoint/2010/main" val="95143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443616"/>
            <a:ext cx="7408333" cy="4017469"/>
          </a:xfrm>
        </p:spPr>
        <p:txBody>
          <a:bodyPr>
            <a:normAutofit/>
          </a:bodyPr>
          <a:lstStyle/>
          <a:p>
            <a:r>
              <a:rPr lang="en-US" dirty="0"/>
              <a:t>You will need to create and or choose at least 2 props to go along with your clip, including but not limited to umbrellas, sunglasses, hats, rain jackets, rain boots. You will also create large signs with pictures (sunny, cloudy, rainy, etc.) to visually show what the weather will be like for the following day. </a:t>
            </a:r>
            <a:endParaRPr lang="en-US" dirty="0" smtClean="0"/>
          </a:p>
          <a:p>
            <a:r>
              <a:rPr lang="en-US" dirty="0" smtClean="0"/>
              <a:t>It </a:t>
            </a:r>
            <a:r>
              <a:rPr lang="en-US" dirty="0"/>
              <a:t>will be helpful to write a script of what you want to say before getting in front of the class. </a:t>
            </a:r>
            <a:endParaRPr lang="en-US" dirty="0" smtClean="0"/>
          </a:p>
          <a:p>
            <a:r>
              <a:rPr lang="en-US" dirty="0" smtClean="0"/>
              <a:t>You </a:t>
            </a:r>
            <a:r>
              <a:rPr lang="en-US" dirty="0"/>
              <a:t>can either memorize what you will say or create cue cards to read as your present</a:t>
            </a:r>
            <a:r>
              <a:rPr lang="en-US" dirty="0" smtClean="0"/>
              <a:t>.</a:t>
            </a:r>
            <a:endParaRPr lang="en-US" dirty="0"/>
          </a:p>
        </p:txBody>
      </p:sp>
      <p:sp>
        <p:nvSpPr>
          <p:cNvPr id="3" name="Title 2"/>
          <p:cNvSpPr>
            <a:spLocks noGrp="1"/>
          </p:cNvSpPr>
          <p:nvPr>
            <p:ph type="title"/>
          </p:nvPr>
        </p:nvSpPr>
        <p:spPr/>
        <p:txBody>
          <a:bodyPr/>
          <a:lstStyle/>
          <a:p>
            <a:r>
              <a:rPr lang="en-US" dirty="0" smtClean="0"/>
              <a:t>FINAL PROJECT</a:t>
            </a:r>
            <a:endParaRPr lang="en-US" dirty="0"/>
          </a:p>
        </p:txBody>
      </p:sp>
    </p:spTree>
    <p:extLst>
      <p:ext uri="{BB962C8B-B14F-4D97-AF65-F5344CB8AC3E}">
        <p14:creationId xmlns:p14="http://schemas.microsoft.com/office/powerpoint/2010/main" val="2097387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275</TotalTime>
  <Words>4829</Words>
  <Application>Microsoft Macintosh PowerPoint</Application>
  <PresentationFormat>On-screen Show (4:3)</PresentationFormat>
  <Paragraphs>324</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Waveform</vt:lpstr>
      <vt:lpstr>Weather Unit</vt:lpstr>
      <vt:lpstr>Weather Introduction</vt:lpstr>
      <vt:lpstr>What is a Haiku?</vt:lpstr>
      <vt:lpstr>How to write a Haiku</vt:lpstr>
      <vt:lpstr>A Weather Haiku</vt:lpstr>
      <vt:lpstr>Write your Own Haiku!</vt:lpstr>
      <vt:lpstr>Air Masses</vt:lpstr>
      <vt:lpstr>Air Masses</vt:lpstr>
      <vt:lpstr>Air Masses</vt:lpstr>
      <vt:lpstr>Air Masses</vt:lpstr>
      <vt:lpstr>Air Masses</vt:lpstr>
      <vt:lpstr>Air Pressure</vt:lpstr>
      <vt:lpstr>Air Pressure</vt:lpstr>
      <vt:lpstr>Air Pressure</vt:lpstr>
      <vt:lpstr>Air Pressure</vt:lpstr>
      <vt:lpstr>Atmosphere</vt:lpstr>
      <vt:lpstr>Atmosphere</vt:lpstr>
      <vt:lpstr>Atmosphere</vt:lpstr>
      <vt:lpstr>Front</vt:lpstr>
      <vt:lpstr>Climate of Weather in the US</vt:lpstr>
      <vt:lpstr>Seasons</vt:lpstr>
      <vt:lpstr>Summer</vt:lpstr>
      <vt:lpstr>Spring</vt:lpstr>
      <vt:lpstr>Fall</vt:lpstr>
      <vt:lpstr>Winter</vt:lpstr>
      <vt:lpstr>Instruments </vt:lpstr>
      <vt:lpstr>Thermometer</vt:lpstr>
      <vt:lpstr>Barometer</vt:lpstr>
      <vt:lpstr>Anemometer</vt:lpstr>
      <vt:lpstr>Wind Vane/         Wind sock</vt:lpstr>
      <vt:lpstr>Hygrometer</vt:lpstr>
      <vt:lpstr>Rain-Gauge</vt:lpstr>
      <vt:lpstr>Cloud Mirror</vt:lpstr>
      <vt:lpstr>Clouds</vt:lpstr>
      <vt:lpstr>Clouds</vt:lpstr>
      <vt:lpstr>How are Clouds Formed?</vt:lpstr>
      <vt:lpstr>Why Are Clouds White?</vt:lpstr>
      <vt:lpstr>Why Are Clouds Gray?</vt:lpstr>
      <vt:lpstr>Why Do Clouds Float?</vt:lpstr>
      <vt:lpstr>How Do Clouds Move?</vt:lpstr>
      <vt:lpstr> Stratus Clouds</vt:lpstr>
      <vt:lpstr>Cirrus </vt:lpstr>
      <vt:lpstr>Cumulus</vt:lpstr>
      <vt:lpstr>Cumulonimbus</vt:lpstr>
      <vt:lpstr>How is Fog Formed?</vt:lpstr>
      <vt:lpstr>How is Fog Formed?</vt:lpstr>
      <vt:lpstr>The Water Cycle</vt:lpstr>
      <vt:lpstr>The Water Cycle</vt:lpstr>
      <vt:lpstr>The Water Cycle</vt:lpstr>
      <vt:lpstr>The Water Cycle</vt:lpstr>
      <vt:lpstr>The Water Cycle</vt:lpstr>
      <vt:lpstr>Baltimore, Maryland Weather</vt:lpstr>
      <vt:lpstr>Baltimore Weather Facts</vt:lpstr>
      <vt:lpstr>Meteorology</vt:lpstr>
      <vt:lpstr>Meteorology</vt:lpstr>
      <vt:lpstr>Meteorology</vt:lpstr>
      <vt:lpstr>How Do Meteorologists Predict The Weather?</vt:lpstr>
      <vt:lpstr>How Do Meteorologists Predict The Weather?</vt:lpstr>
      <vt:lpstr>Meteorologist</vt:lpstr>
      <vt:lpstr>Meteorologist</vt:lpstr>
      <vt:lpstr>Global Warming</vt:lpstr>
      <vt:lpstr>Global Warming</vt:lpstr>
      <vt:lpstr>Global Warming</vt:lpstr>
      <vt:lpstr>Global Warming Effects</vt:lpstr>
      <vt:lpstr>Global Warming Effects</vt:lpstr>
      <vt:lpstr>Global Warming Effects</vt:lpstr>
      <vt:lpstr>Global Warming Effects</vt:lpstr>
      <vt:lpstr>Global Warming Effects</vt:lpstr>
      <vt:lpstr>Danger!</vt:lpstr>
      <vt:lpstr>What About Us?</vt:lpstr>
      <vt:lpstr>How To Prevent or STOP Global Warming</vt:lpstr>
      <vt:lpstr>How To Prevent or STOP Global Warming</vt:lpstr>
      <vt:lpstr>Extreme Weather</vt:lpstr>
      <vt:lpstr>Tornadoes</vt:lpstr>
      <vt:lpstr>How Do Tornadoes Form?</vt:lpstr>
      <vt:lpstr>What Do Tornadoes Look Like?</vt:lpstr>
      <vt:lpstr>What Is A Funnel Cloud?</vt:lpstr>
      <vt:lpstr>How Do Tornadoes Stop?</vt:lpstr>
      <vt:lpstr>Hurricanes</vt:lpstr>
      <vt:lpstr>Hurricanes</vt:lpstr>
      <vt:lpstr>How Do Hurricanes Form?</vt:lpstr>
      <vt:lpstr>When Is Hurricane Season?</vt:lpstr>
      <vt:lpstr>Who Names Hurricanes?</vt:lpstr>
      <vt:lpstr>Thunder</vt:lpstr>
      <vt:lpstr>Lightning</vt:lpstr>
      <vt:lpstr>Lightning</vt:lpstr>
      <vt:lpstr>Lightning</vt:lpstr>
      <vt:lpstr>Lightning</vt:lpstr>
      <vt:lpstr>FINAL PROJECT</vt:lpstr>
      <vt:lpstr>FINAL PROJECT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Unit</dc:title>
  <dc:creator>THERESA CASH</dc:creator>
  <cp:lastModifiedBy>Tss IRC</cp:lastModifiedBy>
  <cp:revision>29</cp:revision>
  <dcterms:created xsi:type="dcterms:W3CDTF">2014-03-03T01:00:14Z</dcterms:created>
  <dcterms:modified xsi:type="dcterms:W3CDTF">2016-04-19T20:09:42Z</dcterms:modified>
</cp:coreProperties>
</file>