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embeddedFontLst>
    <p:embeddedFont>
      <p:font typeface="Archivo Black" panose="020B0604020202020204" charset="0"/>
      <p:regular r:id="rId8"/>
    </p:embeddedFont>
    <p:embeddedFont>
      <p:font typeface="Luckiest Guy" panose="020B0604020202020204" charset="0"/>
      <p:regular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69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9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FF55E8D-2AC3-483D-BF44-DD5CDA9802B6}">
  <a:tblStyle styleId="{5FF55E8D-2AC3-483D-BF44-DD5CDA9802B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930" y="72"/>
      </p:cViewPr>
      <p:guideLst>
        <p:guide orient="horz" pos="690"/>
        <p:guide pos="2880"/>
        <p:guide orient="horz" pos="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197d432b1b_11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197d432b1b_11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197d432b1b_11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197d432b1b_11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197d432b1b_11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197d432b1b_11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197d432b1b_49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1197d432b1b_49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dn.pixabay.com/photo/2014/04/03/00/33/red-308663_960_720.png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s://upload.wikimedia.org/wikipedia/commons/thumb/6/69/Flag_icon_-_yellow.svg/501px-Flag_icon_-_yellow.svg.pn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u/0/d/1uslvaaTWCFkOhZkFKqZsVt_Kzw0Oe-ED35bXUl-ULiE/edi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body" idx="1"/>
          </p:nvPr>
        </p:nvSpPr>
        <p:spPr>
          <a:xfrm>
            <a:off x="219725" y="3698375"/>
            <a:ext cx="8611800" cy="920400"/>
          </a:xfrm>
          <a:prstGeom prst="rect">
            <a:avLst/>
          </a:prstGeom>
          <a:solidFill>
            <a:srgbClr val="FFFF00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0000"/>
                </a:solidFill>
                <a:latin typeface="Archivo Black"/>
                <a:ea typeface="Archivo Black"/>
                <a:cs typeface="Archivo Black"/>
                <a:sym typeface="Archivo Black"/>
              </a:rPr>
              <a:t>SCHEDULE</a:t>
            </a:r>
            <a:endParaRPr>
              <a:solidFill>
                <a:srgbClr val="FF0000"/>
              </a:solidFill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0800" y="410350"/>
            <a:ext cx="7842400" cy="2807550"/>
          </a:xfrm>
          <a:prstGeom prst="rect">
            <a:avLst/>
          </a:prstGeom>
          <a:noFill/>
          <a:ln w="152400" cap="flat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6819050" y="1999088"/>
            <a:ext cx="2134800" cy="8313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uckiest Guy"/>
                <a:ea typeface="Luckiest Guy"/>
                <a:cs typeface="Luckiest Guy"/>
                <a:sym typeface="Luckiest Guy"/>
              </a:rPr>
              <a:t>Core Classes are located close to one another</a:t>
            </a:r>
            <a:endParaRPr>
              <a:latin typeface="Luckiest Guy"/>
              <a:ea typeface="Luckiest Guy"/>
              <a:cs typeface="Luckiest Guy"/>
              <a:sym typeface="Luckiest Guy"/>
            </a:endParaRPr>
          </a:p>
        </p:txBody>
      </p:sp>
      <p:sp>
        <p:nvSpPr>
          <p:cNvPr id="61" name="Google Shape;61;p14"/>
          <p:cNvSpPr txBox="1"/>
          <p:nvPr/>
        </p:nvSpPr>
        <p:spPr>
          <a:xfrm>
            <a:off x="923200" y="95525"/>
            <a:ext cx="7205700" cy="646500"/>
          </a:xfrm>
          <a:prstGeom prst="rect">
            <a:avLst/>
          </a:prstGeom>
          <a:solidFill>
            <a:srgbClr val="FFFF00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Luckiest Guy"/>
                <a:ea typeface="Luckiest Guy"/>
                <a:cs typeface="Luckiest Guy"/>
                <a:sym typeface="Luckiest Guy"/>
              </a:rPr>
              <a:t>Student Schedule (sample)</a:t>
            </a:r>
            <a:endParaRPr sz="3000">
              <a:latin typeface="Luckiest Guy"/>
              <a:ea typeface="Luckiest Guy"/>
              <a:cs typeface="Luckiest Guy"/>
              <a:sym typeface="Luckiest Guy"/>
            </a:endParaRPr>
          </a:p>
        </p:txBody>
      </p:sp>
      <p:graphicFrame>
        <p:nvGraphicFramePr>
          <p:cNvPr id="62" name="Google Shape;62;p14"/>
          <p:cNvGraphicFramePr/>
          <p:nvPr/>
        </p:nvGraphicFramePr>
        <p:xfrm>
          <a:off x="304800" y="788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{5FF55E8D-2AC3-483D-BF44-DD5CDA9802B6}</a:tableStyleId>
              </a:tblPr>
              <a:tblGrid>
                <a:gridCol w="1847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8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7150">
                <a:tc>
                  <a:txBody>
                    <a:bodyPr/>
                    <a:lstStyle/>
                    <a:p>
                      <a:pPr marL="76200" marR="7620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/>
                        <a:t> </a:t>
                      </a:r>
                      <a:endParaRPr sz="1100" b="1"/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solidFill>
                            <a:schemeClr val="dk1"/>
                          </a:solidFill>
                          <a:latin typeface="Luckiest Guy"/>
                          <a:ea typeface="Luckiest Guy"/>
                          <a:cs typeface="Luckiest Guy"/>
                          <a:sym typeface="Luckiest Guy"/>
                        </a:rPr>
                        <a:t>RED DAY</a:t>
                      </a:r>
                      <a:endParaRPr sz="1700">
                        <a:solidFill>
                          <a:schemeClr val="dk1"/>
                        </a:solidFill>
                        <a:latin typeface="Luckiest Guy"/>
                        <a:ea typeface="Luckiest Guy"/>
                        <a:cs typeface="Luckiest Guy"/>
                        <a:sym typeface="Luckiest Guy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76200" marR="762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>
                          <a:latin typeface="Luckiest Guy"/>
                          <a:ea typeface="Luckiest Guy"/>
                          <a:cs typeface="Luckiest Guy"/>
                          <a:sym typeface="Luckiest Guy"/>
                        </a:rPr>
                        <a:t>YELLOW DAY</a:t>
                      </a:r>
                      <a:endParaRPr sz="1700">
                        <a:latin typeface="Luckiest Guy"/>
                        <a:ea typeface="Luckiest Guy"/>
                        <a:cs typeface="Luckiest Guy"/>
                        <a:sym typeface="Luckiest Guy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300">
                <a:tc>
                  <a:txBody>
                    <a:bodyPr/>
                    <a:lstStyle/>
                    <a:p>
                      <a:pPr marL="76200" marR="762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Homeroom </a:t>
                      </a:r>
                      <a:endParaRPr sz="1000" b="1"/>
                    </a:p>
                    <a:p>
                      <a:pPr marL="76200" marR="7620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***before school starts***</a:t>
                      </a:r>
                      <a:endParaRPr sz="1000"/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/>
                        <a:t>Blazer Time</a:t>
                      </a:r>
                      <a:endParaRPr sz="1600"/>
                    </a:p>
                  </a:txBody>
                  <a:tcPr marL="63500" marR="63500" marT="63500" marB="63500"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/>
                        <a:t>Blazer Time</a:t>
                      </a:r>
                      <a:endParaRPr sz="1600"/>
                    </a:p>
                  </a:txBody>
                  <a:tcPr marL="63500" marR="63500" marT="63500" marB="63500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6200" marR="762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Period  1: Core </a:t>
                      </a:r>
                      <a:endParaRPr sz="1000" b="1"/>
                    </a:p>
                    <a:p>
                      <a:pPr marL="76200" marR="7620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/>
                        <a:t>Science</a:t>
                      </a:r>
                      <a:endParaRPr sz="1600"/>
                    </a:p>
                  </a:txBody>
                  <a:tcPr marL="63500" marR="63500" marT="63500" marB="63500"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/>
                        <a:t>Science</a:t>
                      </a:r>
                      <a:endParaRPr sz="1600"/>
                    </a:p>
                  </a:txBody>
                  <a:tcPr marL="63500" marR="63500" marT="63500" marB="63500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6200" marR="762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Period 2: Core</a:t>
                      </a:r>
                      <a:endParaRPr sz="1000"/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Reading</a:t>
                      </a:r>
                      <a:endParaRPr/>
                    </a:p>
                  </a:txBody>
                  <a:tcPr marL="63500" marR="63500" marT="63500" marB="63500"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Reading</a:t>
                      </a:r>
                      <a:endParaRPr/>
                    </a:p>
                  </a:txBody>
                  <a:tcPr marL="63500" marR="63500" marT="63500" marB="63500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76200" marR="762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Period 3: Core</a:t>
                      </a:r>
                      <a:endParaRPr sz="1000"/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Math</a:t>
                      </a:r>
                      <a:endParaRPr/>
                    </a:p>
                  </a:txBody>
                  <a:tcPr marL="63500" marR="63500" marT="63500" marB="63500"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Math</a:t>
                      </a:r>
                      <a:endParaRPr/>
                    </a:p>
                  </a:txBody>
                  <a:tcPr marL="63500" marR="63500" marT="63500" marB="63500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76200" marR="762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Period 4: Core</a:t>
                      </a:r>
                      <a:endParaRPr sz="1000"/>
                    </a:p>
                    <a:p>
                      <a:pPr marL="76200" marR="762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***Lunch @ 11:45-12:08</a:t>
                      </a:r>
                      <a:endParaRPr sz="1000"/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762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/>
                        <a:t> Social Studies</a:t>
                      </a:r>
                      <a:endParaRPr sz="1600"/>
                    </a:p>
                  </a:txBody>
                  <a:tcPr marL="63500" marR="63500" marT="63500" marB="63500"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762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/>
                        <a:t> Social Studies</a:t>
                      </a:r>
                      <a:endParaRPr sz="1600"/>
                    </a:p>
                  </a:txBody>
                  <a:tcPr marL="63500" marR="63500" marT="63500" marB="63500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76200" marR="762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Period 5: Core </a:t>
                      </a:r>
                      <a:endParaRPr sz="1000"/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762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/>
                        <a:t>Writing</a:t>
                      </a:r>
                      <a:endParaRPr sz="1600"/>
                    </a:p>
                  </a:txBody>
                  <a:tcPr marL="63500" marR="63500" marT="63500" marB="63500"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762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/>
                        <a:t>Writing</a:t>
                      </a:r>
                      <a:endParaRPr sz="1600"/>
                    </a:p>
                  </a:txBody>
                  <a:tcPr marL="63500" marR="63500" marT="63500" marB="63500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6200" marR="762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Period 6: Encore</a:t>
                      </a:r>
                      <a:endParaRPr sz="1000"/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762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/>
                        <a:t> PE</a:t>
                      </a:r>
                      <a:endParaRPr sz="1600"/>
                    </a:p>
                  </a:txBody>
                  <a:tcPr marL="63500" marR="63500" marT="63500" marB="635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762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/>
                        <a:t> Health**</a:t>
                      </a:r>
                      <a:endParaRPr i="1"/>
                    </a:p>
                  </a:txBody>
                  <a:tcPr marL="63500" marR="63500" marT="63500" marB="635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6200" marR="762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Period 7: Encore</a:t>
                      </a:r>
                      <a:endParaRPr sz="1000"/>
                    </a:p>
                  </a:txBody>
                  <a:tcPr marL="63500" marR="63500" marT="63500" marB="635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762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/>
                        <a:t>Computers*</a:t>
                      </a:r>
                      <a:endParaRPr sz="1500"/>
                    </a:p>
                  </a:txBody>
                  <a:tcPr marL="63500" marR="63500" marT="63500" marB="635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762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/>
                        <a:t>Computers*</a:t>
                      </a:r>
                      <a:endParaRPr sz="1600"/>
                    </a:p>
                  </a:txBody>
                  <a:tcPr marL="63500" marR="63500" marT="63500" marB="635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3" name="Google Shape;63;p14"/>
          <p:cNvSpPr txBox="1"/>
          <p:nvPr/>
        </p:nvSpPr>
        <p:spPr>
          <a:xfrm>
            <a:off x="6781200" y="2620200"/>
            <a:ext cx="2362800" cy="242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b="1"/>
              <a:t>Sample 6</a:t>
            </a:r>
            <a:r>
              <a:rPr lang="en" sz="1300" b="1" baseline="30000"/>
              <a:t>th</a:t>
            </a:r>
            <a:r>
              <a:rPr lang="en" sz="1300" b="1"/>
              <a:t> Grade Schedule</a:t>
            </a:r>
            <a:endParaRPr sz="1300" b="1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i="1"/>
              <a:t>*Every Day Class: Choir, Band and Orchestra</a:t>
            </a:r>
            <a:r>
              <a:rPr lang="en" sz="1100"/>
              <a:t> are every day class for the whole year. Students NOT in those classes rotate between Art, FACS, GTT, &amp; Computers.</a:t>
            </a:r>
            <a:endParaRPr sz="11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i="1"/>
              <a:t>**</a:t>
            </a:r>
            <a:r>
              <a:rPr lang="en" sz="1100"/>
              <a:t> Every other day class:  Opposite PE Interpersonal Skills and/or Health. EER students forfeit Health/Interpersonal Skills.</a:t>
            </a:r>
            <a:endParaRPr/>
          </a:p>
        </p:txBody>
      </p:sp>
      <p:sp>
        <p:nvSpPr>
          <p:cNvPr id="64" name="Google Shape;64;p14"/>
          <p:cNvSpPr txBox="1"/>
          <p:nvPr/>
        </p:nvSpPr>
        <p:spPr>
          <a:xfrm>
            <a:off x="6819050" y="850775"/>
            <a:ext cx="2134800" cy="10467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uckiest Guy"/>
                <a:ea typeface="Luckiest Guy"/>
                <a:cs typeface="Luckiest Guy"/>
                <a:sym typeface="Luckiest Guy"/>
              </a:rPr>
              <a:t>Students attend 5 core classes and 2 encore classes each day.</a:t>
            </a:r>
            <a:endParaRPr>
              <a:latin typeface="Luckiest Guy"/>
              <a:ea typeface="Luckiest Guy"/>
              <a:cs typeface="Luckiest Guy"/>
              <a:sym typeface="Luckiest Guy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/>
        </p:nvSpPr>
        <p:spPr>
          <a:xfrm>
            <a:off x="6377450" y="2348300"/>
            <a:ext cx="2647800" cy="11082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Luckiest Guy"/>
                <a:ea typeface="Luckiest Guy"/>
                <a:cs typeface="Luckiest Guy"/>
                <a:sym typeface="Luckiest Guy"/>
              </a:rPr>
              <a:t>Students who DO </a:t>
            </a:r>
            <a:r>
              <a:rPr lang="en" sz="1500" u="sng">
                <a:latin typeface="Luckiest Guy"/>
                <a:ea typeface="Luckiest Guy"/>
                <a:cs typeface="Luckiest Guy"/>
                <a:sym typeface="Luckiest Guy"/>
              </a:rPr>
              <a:t>NOT </a:t>
            </a:r>
            <a:r>
              <a:rPr lang="en" sz="1500">
                <a:latin typeface="Luckiest Guy"/>
                <a:ea typeface="Luckiest Guy"/>
                <a:cs typeface="Luckiest Guy"/>
                <a:sym typeface="Luckiest Guy"/>
              </a:rPr>
              <a:t>TAKE Band, Choir, Orchestra switch these classes each Quarter</a:t>
            </a:r>
            <a:endParaRPr sz="1500">
              <a:latin typeface="Luckiest Guy"/>
              <a:ea typeface="Luckiest Guy"/>
              <a:cs typeface="Luckiest Guy"/>
              <a:sym typeface="Luckiest Guy"/>
            </a:endParaRPr>
          </a:p>
        </p:txBody>
      </p:sp>
      <p:sp>
        <p:nvSpPr>
          <p:cNvPr id="70" name="Google Shape;70;p15"/>
          <p:cNvSpPr txBox="1"/>
          <p:nvPr/>
        </p:nvSpPr>
        <p:spPr>
          <a:xfrm>
            <a:off x="4929525" y="1573650"/>
            <a:ext cx="4095600" cy="6465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Luckiest Guy"/>
                <a:ea typeface="Luckiest Guy"/>
                <a:cs typeface="Luckiest Guy"/>
                <a:sym typeface="Luckiest Guy"/>
              </a:rPr>
              <a:t>Students in Band/Choir/ Orchestra will have that class Each Day all Year</a:t>
            </a:r>
            <a:endParaRPr sz="1500">
              <a:latin typeface="Luckiest Guy"/>
              <a:ea typeface="Luckiest Guy"/>
              <a:cs typeface="Luckiest Guy"/>
              <a:sym typeface="Luckiest Guy"/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970950" y="200400"/>
            <a:ext cx="7205700" cy="723300"/>
          </a:xfrm>
          <a:prstGeom prst="rect">
            <a:avLst/>
          </a:prstGeom>
          <a:solidFill>
            <a:srgbClr val="FFFF00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latin typeface="Luckiest Guy"/>
                <a:ea typeface="Luckiest Guy"/>
                <a:cs typeface="Luckiest Guy"/>
                <a:sym typeface="Luckiest Guy"/>
              </a:rPr>
              <a:t>Encore Classes</a:t>
            </a:r>
            <a:endParaRPr sz="3500">
              <a:latin typeface="Luckiest Guy"/>
              <a:ea typeface="Luckiest Guy"/>
              <a:cs typeface="Luckiest Guy"/>
              <a:sym typeface="Luckiest Guy"/>
            </a:endParaRPr>
          </a:p>
        </p:txBody>
      </p:sp>
      <p:sp>
        <p:nvSpPr>
          <p:cNvPr id="72" name="Google Shape;72;p15"/>
          <p:cNvSpPr txBox="1"/>
          <p:nvPr/>
        </p:nvSpPr>
        <p:spPr>
          <a:xfrm>
            <a:off x="285150" y="1692600"/>
            <a:ext cx="986700" cy="507900"/>
          </a:xfrm>
          <a:prstGeom prst="rect">
            <a:avLst/>
          </a:prstGeom>
          <a:solidFill>
            <a:srgbClr val="FFFF00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Luckiest Guy"/>
                <a:ea typeface="Luckiest Guy"/>
                <a:cs typeface="Luckiest Guy"/>
                <a:sym typeface="Luckiest Guy"/>
              </a:rPr>
              <a:t>BAND</a:t>
            </a:r>
            <a:endParaRPr sz="2100">
              <a:latin typeface="Luckiest Guy"/>
              <a:ea typeface="Luckiest Guy"/>
              <a:cs typeface="Luckiest Guy"/>
              <a:sym typeface="Luckiest Guy"/>
            </a:endParaRPr>
          </a:p>
        </p:txBody>
      </p:sp>
      <p:sp>
        <p:nvSpPr>
          <p:cNvPr id="73" name="Google Shape;73;p15"/>
          <p:cNvSpPr txBox="1"/>
          <p:nvPr/>
        </p:nvSpPr>
        <p:spPr>
          <a:xfrm>
            <a:off x="1648775" y="1692600"/>
            <a:ext cx="1093800" cy="507900"/>
          </a:xfrm>
          <a:prstGeom prst="rect">
            <a:avLst/>
          </a:prstGeom>
          <a:solidFill>
            <a:srgbClr val="FFFF00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Luckiest Guy"/>
                <a:ea typeface="Luckiest Guy"/>
                <a:cs typeface="Luckiest Guy"/>
                <a:sym typeface="Luckiest Guy"/>
              </a:rPr>
              <a:t>CHOIR</a:t>
            </a:r>
            <a:endParaRPr sz="2100">
              <a:latin typeface="Luckiest Guy"/>
              <a:ea typeface="Luckiest Guy"/>
              <a:cs typeface="Luckiest Guy"/>
              <a:sym typeface="Luckiest Guy"/>
            </a:endParaRPr>
          </a:p>
        </p:txBody>
      </p:sp>
      <p:sp>
        <p:nvSpPr>
          <p:cNvPr id="74" name="Google Shape;74;p15"/>
          <p:cNvSpPr txBox="1"/>
          <p:nvPr/>
        </p:nvSpPr>
        <p:spPr>
          <a:xfrm>
            <a:off x="3169300" y="1692600"/>
            <a:ext cx="1563000" cy="507900"/>
          </a:xfrm>
          <a:prstGeom prst="rect">
            <a:avLst/>
          </a:prstGeom>
          <a:solidFill>
            <a:srgbClr val="FFFF00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Luckiest Guy"/>
                <a:ea typeface="Luckiest Guy"/>
                <a:cs typeface="Luckiest Guy"/>
                <a:sym typeface="Luckiest Guy"/>
              </a:rPr>
              <a:t>ORCHESTRA</a:t>
            </a:r>
            <a:endParaRPr sz="2100">
              <a:latin typeface="Luckiest Guy"/>
              <a:ea typeface="Luckiest Guy"/>
              <a:cs typeface="Luckiest Guy"/>
              <a:sym typeface="Luckiest Guy"/>
            </a:endParaRPr>
          </a:p>
        </p:txBody>
      </p:sp>
      <p:sp>
        <p:nvSpPr>
          <p:cNvPr id="75" name="Google Shape;75;p15"/>
          <p:cNvSpPr txBox="1"/>
          <p:nvPr/>
        </p:nvSpPr>
        <p:spPr>
          <a:xfrm>
            <a:off x="3326601" y="2371550"/>
            <a:ext cx="1464900" cy="861900"/>
          </a:xfrm>
          <a:prstGeom prst="rect">
            <a:avLst/>
          </a:prstGeom>
          <a:solidFill>
            <a:srgbClr val="FFFF00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Luckiest Guy"/>
                <a:ea typeface="Luckiest Guy"/>
                <a:cs typeface="Luckiest Guy"/>
                <a:sym typeface="Luckiest Guy"/>
              </a:rPr>
              <a:t>FACS</a:t>
            </a:r>
            <a:endParaRPr sz="2400">
              <a:latin typeface="Luckiest Guy"/>
              <a:ea typeface="Luckiest Guy"/>
              <a:cs typeface="Luckiest Guy"/>
              <a:sym typeface="Luckiest Guy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Luckiest Guy"/>
                <a:ea typeface="Luckiest Guy"/>
                <a:cs typeface="Luckiest Guy"/>
                <a:sym typeface="Luckiest Guy"/>
              </a:rPr>
              <a:t>FAMILY AND CONSUMER SCIENCE</a:t>
            </a:r>
            <a:endParaRPr sz="1000">
              <a:latin typeface="Luckiest Guy"/>
              <a:ea typeface="Luckiest Guy"/>
              <a:cs typeface="Luckiest Guy"/>
              <a:sym typeface="Luckiest Guy"/>
            </a:endParaRPr>
          </a:p>
        </p:txBody>
      </p:sp>
      <p:sp>
        <p:nvSpPr>
          <p:cNvPr id="76" name="Google Shape;76;p15"/>
          <p:cNvSpPr txBox="1"/>
          <p:nvPr/>
        </p:nvSpPr>
        <p:spPr>
          <a:xfrm>
            <a:off x="219148" y="2523300"/>
            <a:ext cx="1033500" cy="554100"/>
          </a:xfrm>
          <a:prstGeom prst="rect">
            <a:avLst/>
          </a:prstGeom>
          <a:solidFill>
            <a:srgbClr val="FFFF00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Luckiest Guy"/>
                <a:ea typeface="Luckiest Guy"/>
                <a:cs typeface="Luckiest Guy"/>
                <a:sym typeface="Luckiest Guy"/>
              </a:rPr>
              <a:t>ART</a:t>
            </a:r>
            <a:endParaRPr sz="2400">
              <a:latin typeface="Luckiest Guy"/>
              <a:ea typeface="Luckiest Guy"/>
              <a:cs typeface="Luckiest Guy"/>
              <a:sym typeface="Luckiest Guy"/>
            </a:endParaRPr>
          </a:p>
        </p:txBody>
      </p:sp>
      <p:sp>
        <p:nvSpPr>
          <p:cNvPr id="77" name="Google Shape;77;p15"/>
          <p:cNvSpPr txBox="1"/>
          <p:nvPr/>
        </p:nvSpPr>
        <p:spPr>
          <a:xfrm>
            <a:off x="1397675" y="2523300"/>
            <a:ext cx="1821000" cy="554100"/>
          </a:xfrm>
          <a:prstGeom prst="rect">
            <a:avLst/>
          </a:prstGeom>
          <a:solidFill>
            <a:srgbClr val="FFFF00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Luckiest Guy"/>
                <a:ea typeface="Luckiest Guy"/>
                <a:cs typeface="Luckiest Guy"/>
                <a:sym typeface="Luckiest Guy"/>
              </a:rPr>
              <a:t>COMPUTERS</a:t>
            </a:r>
            <a:endParaRPr sz="2400">
              <a:latin typeface="Luckiest Guy"/>
              <a:ea typeface="Luckiest Guy"/>
              <a:cs typeface="Luckiest Guy"/>
              <a:sym typeface="Luckiest Guy"/>
            </a:endParaRPr>
          </a:p>
        </p:txBody>
      </p:sp>
      <p:sp>
        <p:nvSpPr>
          <p:cNvPr id="78" name="Google Shape;78;p15"/>
          <p:cNvSpPr txBox="1"/>
          <p:nvPr/>
        </p:nvSpPr>
        <p:spPr>
          <a:xfrm>
            <a:off x="4899428" y="2370900"/>
            <a:ext cx="1372200" cy="861900"/>
          </a:xfrm>
          <a:prstGeom prst="rect">
            <a:avLst/>
          </a:prstGeom>
          <a:solidFill>
            <a:srgbClr val="FFFF00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Luckiest Guy"/>
                <a:ea typeface="Luckiest Guy"/>
                <a:cs typeface="Luckiest Guy"/>
                <a:sym typeface="Luckiest Guy"/>
              </a:rPr>
              <a:t>GTT</a:t>
            </a:r>
            <a:endParaRPr sz="2400">
              <a:latin typeface="Luckiest Guy"/>
              <a:ea typeface="Luckiest Guy"/>
              <a:cs typeface="Luckiest Guy"/>
              <a:sym typeface="Luckiest Guy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Luckiest Guy"/>
                <a:ea typeface="Luckiest Guy"/>
                <a:cs typeface="Luckiest Guy"/>
                <a:sym typeface="Luckiest Guy"/>
              </a:rPr>
              <a:t>GATEWAY TO TECHNOLOGY</a:t>
            </a:r>
            <a:endParaRPr sz="1000">
              <a:latin typeface="Luckiest Guy"/>
              <a:ea typeface="Luckiest Guy"/>
              <a:cs typeface="Luckiest Guy"/>
              <a:sym typeface="Luckiest Guy"/>
            </a:endParaRPr>
          </a:p>
        </p:txBody>
      </p:sp>
      <p:sp>
        <p:nvSpPr>
          <p:cNvPr id="79" name="Google Shape;79;p15"/>
          <p:cNvSpPr txBox="1"/>
          <p:nvPr/>
        </p:nvSpPr>
        <p:spPr>
          <a:xfrm>
            <a:off x="1730738" y="4513600"/>
            <a:ext cx="1325400" cy="554100"/>
          </a:xfrm>
          <a:prstGeom prst="rect">
            <a:avLst/>
          </a:prstGeom>
          <a:solidFill>
            <a:srgbClr val="FFFF00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Luckiest Guy"/>
                <a:ea typeface="Luckiest Guy"/>
                <a:cs typeface="Luckiest Guy"/>
                <a:sym typeface="Luckiest Guy"/>
              </a:rPr>
              <a:t>PE</a:t>
            </a:r>
            <a:endParaRPr sz="2400">
              <a:latin typeface="Luckiest Guy"/>
              <a:ea typeface="Luckiest Guy"/>
              <a:cs typeface="Luckiest Guy"/>
              <a:sym typeface="Luckiest Guy"/>
            </a:endParaRPr>
          </a:p>
        </p:txBody>
      </p:sp>
      <p:sp>
        <p:nvSpPr>
          <p:cNvPr id="80" name="Google Shape;80;p15"/>
          <p:cNvSpPr txBox="1"/>
          <p:nvPr/>
        </p:nvSpPr>
        <p:spPr>
          <a:xfrm>
            <a:off x="313325" y="3907475"/>
            <a:ext cx="1563000" cy="554100"/>
          </a:xfrm>
          <a:prstGeom prst="rect">
            <a:avLst/>
          </a:prstGeom>
          <a:solidFill>
            <a:srgbClr val="FFFF00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Luckiest Guy"/>
                <a:ea typeface="Luckiest Guy"/>
                <a:cs typeface="Luckiest Guy"/>
                <a:sym typeface="Luckiest Guy"/>
              </a:rPr>
              <a:t>HEALTH</a:t>
            </a:r>
            <a:endParaRPr sz="2400">
              <a:latin typeface="Luckiest Guy"/>
              <a:ea typeface="Luckiest Guy"/>
              <a:cs typeface="Luckiest Guy"/>
              <a:sym typeface="Luckiest Guy"/>
            </a:endParaRPr>
          </a:p>
        </p:txBody>
      </p:sp>
      <p:sp>
        <p:nvSpPr>
          <p:cNvPr id="81" name="Google Shape;81;p15"/>
          <p:cNvSpPr txBox="1"/>
          <p:nvPr/>
        </p:nvSpPr>
        <p:spPr>
          <a:xfrm>
            <a:off x="1997875" y="3920950"/>
            <a:ext cx="3231000" cy="507900"/>
          </a:xfrm>
          <a:prstGeom prst="rect">
            <a:avLst/>
          </a:prstGeom>
          <a:solidFill>
            <a:srgbClr val="FFFF00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Luckiest Guy"/>
                <a:ea typeface="Luckiest Guy"/>
                <a:cs typeface="Luckiest Guy"/>
                <a:sym typeface="Luckiest Guy"/>
              </a:rPr>
              <a:t>INTERPERSONAL SKILLS</a:t>
            </a:r>
            <a:endParaRPr sz="2100">
              <a:latin typeface="Luckiest Guy"/>
              <a:ea typeface="Luckiest Guy"/>
              <a:cs typeface="Luckiest Guy"/>
              <a:sym typeface="Luckiest Guy"/>
            </a:endParaRPr>
          </a:p>
        </p:txBody>
      </p:sp>
      <p:sp>
        <p:nvSpPr>
          <p:cNvPr id="82" name="Google Shape;82;p15"/>
          <p:cNvSpPr txBox="1"/>
          <p:nvPr/>
        </p:nvSpPr>
        <p:spPr>
          <a:xfrm>
            <a:off x="5426750" y="3685775"/>
            <a:ext cx="3598500" cy="8157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Luckiest Guy"/>
                <a:ea typeface="Luckiest Guy"/>
                <a:cs typeface="Luckiest Guy"/>
                <a:sym typeface="Luckiest Guy"/>
              </a:rPr>
              <a:t>Health And Interpersonal Skills are every other day for a semester</a:t>
            </a:r>
            <a:endParaRPr sz="1500">
              <a:latin typeface="Luckiest Guy"/>
              <a:ea typeface="Luckiest Guy"/>
              <a:cs typeface="Luckiest Guy"/>
              <a:sym typeface="Luckiest Gu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Luckiest Guy"/>
                <a:ea typeface="Luckiest Guy"/>
                <a:cs typeface="Luckiest Guy"/>
                <a:sym typeface="Luckiest Guy"/>
              </a:rPr>
              <a:t>*EER STUDENTs will Have that class in this period.</a:t>
            </a:r>
            <a:endParaRPr sz="1100">
              <a:latin typeface="Luckiest Guy"/>
              <a:ea typeface="Luckiest Guy"/>
              <a:cs typeface="Luckiest Guy"/>
              <a:sym typeface="Luckiest Guy"/>
            </a:endParaRPr>
          </a:p>
        </p:txBody>
      </p:sp>
      <p:sp>
        <p:nvSpPr>
          <p:cNvPr id="83" name="Google Shape;83;p15"/>
          <p:cNvSpPr txBox="1"/>
          <p:nvPr/>
        </p:nvSpPr>
        <p:spPr>
          <a:xfrm>
            <a:off x="4149200" y="4606000"/>
            <a:ext cx="4830600" cy="4155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Luckiest Guy"/>
                <a:ea typeface="Luckiest Guy"/>
                <a:cs typeface="Luckiest Guy"/>
                <a:sym typeface="Luckiest Guy"/>
              </a:rPr>
              <a:t>PE is required for all students every other day.</a:t>
            </a:r>
            <a:endParaRPr sz="1500">
              <a:latin typeface="Luckiest Guy"/>
              <a:ea typeface="Luckiest Guy"/>
              <a:cs typeface="Luckiest Guy"/>
              <a:sym typeface="Luckiest Guy"/>
            </a:endParaRPr>
          </a:p>
        </p:txBody>
      </p:sp>
      <p:sp>
        <p:nvSpPr>
          <p:cNvPr id="84" name="Google Shape;84;p15"/>
          <p:cNvSpPr txBox="1"/>
          <p:nvPr/>
        </p:nvSpPr>
        <p:spPr>
          <a:xfrm>
            <a:off x="95900" y="3328300"/>
            <a:ext cx="3919800" cy="507900"/>
          </a:xfrm>
          <a:prstGeom prst="rect">
            <a:avLst/>
          </a:prstGeom>
          <a:solidFill>
            <a:srgbClr val="FF0000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Luckiest Guy"/>
                <a:ea typeface="Luckiest Guy"/>
                <a:cs typeface="Luckiest Guy"/>
                <a:sym typeface="Luckiest Guy"/>
              </a:rPr>
              <a:t>RED AND YELLOW DAY CLASSES</a:t>
            </a:r>
            <a:endParaRPr sz="2100">
              <a:latin typeface="Luckiest Guy"/>
              <a:ea typeface="Luckiest Guy"/>
              <a:cs typeface="Luckiest Guy"/>
              <a:sym typeface="Luckiest Guy"/>
            </a:endParaRPr>
          </a:p>
        </p:txBody>
      </p:sp>
      <p:sp>
        <p:nvSpPr>
          <p:cNvPr id="85" name="Google Shape;85;p15"/>
          <p:cNvSpPr txBox="1"/>
          <p:nvPr/>
        </p:nvSpPr>
        <p:spPr>
          <a:xfrm>
            <a:off x="95900" y="1130400"/>
            <a:ext cx="2865000" cy="507900"/>
          </a:xfrm>
          <a:prstGeom prst="rect">
            <a:avLst/>
          </a:prstGeom>
          <a:solidFill>
            <a:srgbClr val="FF0000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Luckiest Guy"/>
                <a:ea typeface="Luckiest Guy"/>
                <a:cs typeface="Luckiest Guy"/>
                <a:sym typeface="Luckiest Guy"/>
              </a:rPr>
              <a:t>EVERY DAY CLASSES</a:t>
            </a:r>
            <a:endParaRPr sz="2100">
              <a:latin typeface="Luckiest Guy"/>
              <a:ea typeface="Luckiest Guy"/>
              <a:cs typeface="Luckiest Guy"/>
              <a:sym typeface="Luckiest Guy"/>
            </a:endParaRPr>
          </a:p>
        </p:txBody>
      </p:sp>
      <p:sp>
        <p:nvSpPr>
          <p:cNvPr id="86" name="Google Shape;86;p15"/>
          <p:cNvSpPr/>
          <p:nvPr/>
        </p:nvSpPr>
        <p:spPr>
          <a:xfrm>
            <a:off x="1157875" y="2667475"/>
            <a:ext cx="322800" cy="2631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5"/>
          <p:cNvSpPr/>
          <p:nvPr/>
        </p:nvSpPr>
        <p:spPr>
          <a:xfrm>
            <a:off x="3160800" y="2670950"/>
            <a:ext cx="322800" cy="2631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5"/>
          <p:cNvSpPr/>
          <p:nvPr/>
        </p:nvSpPr>
        <p:spPr>
          <a:xfrm>
            <a:off x="4732300" y="2717700"/>
            <a:ext cx="322800" cy="2631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15"/>
          <p:cNvSpPr/>
          <p:nvPr/>
        </p:nvSpPr>
        <p:spPr>
          <a:xfrm>
            <a:off x="1298913" y="1846550"/>
            <a:ext cx="322800" cy="2000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19050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lt2"/>
                </a:solidFill>
                <a:latin typeface="Arial"/>
              </a:rPr>
              <a:t>OR</a:t>
            </a:r>
          </a:p>
        </p:txBody>
      </p:sp>
      <p:sp>
        <p:nvSpPr>
          <p:cNvPr id="90" name="Google Shape;90;p15"/>
          <p:cNvSpPr/>
          <p:nvPr/>
        </p:nvSpPr>
        <p:spPr>
          <a:xfrm>
            <a:off x="2794525" y="1846550"/>
            <a:ext cx="322800" cy="2000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19050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lt2"/>
                </a:solidFill>
                <a:latin typeface="Arial"/>
              </a:rPr>
              <a:t>OR</a:t>
            </a:r>
          </a:p>
        </p:txBody>
      </p:sp>
      <p:sp>
        <p:nvSpPr>
          <p:cNvPr id="91" name="Google Shape;91;p15"/>
          <p:cNvSpPr/>
          <p:nvPr/>
        </p:nvSpPr>
        <p:spPr>
          <a:xfrm>
            <a:off x="156900" y="2348300"/>
            <a:ext cx="322800" cy="2000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19050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chemeClr val="lt2"/>
                </a:solidFill>
                <a:latin typeface="Arial"/>
              </a:rPr>
              <a:t>OR</a:t>
            </a:r>
          </a:p>
        </p:txBody>
      </p:sp>
      <p:sp>
        <p:nvSpPr>
          <p:cNvPr id="92" name="Google Shape;92;p15"/>
          <p:cNvSpPr/>
          <p:nvPr/>
        </p:nvSpPr>
        <p:spPr>
          <a:xfrm>
            <a:off x="1775850" y="4043350"/>
            <a:ext cx="322800" cy="2631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16"/>
          <p:cNvPicPr preferRelativeResize="0"/>
          <p:nvPr/>
        </p:nvPicPr>
        <p:blipFill rotWithShape="1">
          <a:blip r:embed="rId3">
            <a:alphaModFix/>
          </a:blip>
          <a:srcRect t="5704" b="6267"/>
          <a:stretch/>
        </p:blipFill>
        <p:spPr>
          <a:xfrm>
            <a:off x="247650" y="76200"/>
            <a:ext cx="7334224" cy="4987000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6"/>
          <p:cNvSpPr txBox="1"/>
          <p:nvPr/>
        </p:nvSpPr>
        <p:spPr>
          <a:xfrm>
            <a:off x="2513407" y="1466850"/>
            <a:ext cx="835200" cy="400200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6"/>
          <p:cNvSpPr txBox="1"/>
          <p:nvPr/>
        </p:nvSpPr>
        <p:spPr>
          <a:xfrm>
            <a:off x="3498226" y="1466850"/>
            <a:ext cx="835200" cy="4002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16"/>
          <p:cNvSpPr txBox="1"/>
          <p:nvPr/>
        </p:nvSpPr>
        <p:spPr>
          <a:xfrm>
            <a:off x="1552042" y="2960189"/>
            <a:ext cx="835200" cy="400200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16"/>
          <p:cNvSpPr txBox="1"/>
          <p:nvPr/>
        </p:nvSpPr>
        <p:spPr>
          <a:xfrm>
            <a:off x="2511434" y="2966589"/>
            <a:ext cx="835200" cy="4002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16"/>
          <p:cNvSpPr txBox="1"/>
          <p:nvPr/>
        </p:nvSpPr>
        <p:spPr>
          <a:xfrm>
            <a:off x="3516101" y="2966589"/>
            <a:ext cx="835200" cy="400200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16"/>
          <p:cNvSpPr txBox="1"/>
          <p:nvPr/>
        </p:nvSpPr>
        <p:spPr>
          <a:xfrm>
            <a:off x="4489183" y="2960202"/>
            <a:ext cx="835200" cy="4002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16"/>
          <p:cNvSpPr txBox="1"/>
          <p:nvPr/>
        </p:nvSpPr>
        <p:spPr>
          <a:xfrm>
            <a:off x="5480160" y="2966602"/>
            <a:ext cx="835200" cy="400200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16"/>
          <p:cNvSpPr txBox="1"/>
          <p:nvPr/>
        </p:nvSpPr>
        <p:spPr>
          <a:xfrm>
            <a:off x="1552042" y="3733997"/>
            <a:ext cx="835200" cy="4002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6"/>
          <p:cNvSpPr txBox="1"/>
          <p:nvPr/>
        </p:nvSpPr>
        <p:spPr>
          <a:xfrm>
            <a:off x="2507222" y="3733997"/>
            <a:ext cx="835200" cy="400200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16"/>
          <p:cNvSpPr txBox="1"/>
          <p:nvPr/>
        </p:nvSpPr>
        <p:spPr>
          <a:xfrm>
            <a:off x="3492041" y="3733997"/>
            <a:ext cx="835200" cy="4002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16"/>
          <p:cNvSpPr txBox="1"/>
          <p:nvPr/>
        </p:nvSpPr>
        <p:spPr>
          <a:xfrm>
            <a:off x="4498681" y="3733997"/>
            <a:ext cx="835200" cy="400200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16"/>
          <p:cNvSpPr txBox="1"/>
          <p:nvPr/>
        </p:nvSpPr>
        <p:spPr>
          <a:xfrm>
            <a:off x="5394051" y="2078275"/>
            <a:ext cx="937500" cy="6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Luckiest Guy"/>
                <a:ea typeface="Luckiest Guy"/>
                <a:cs typeface="Luckiest Guy"/>
                <a:sym typeface="Luckiest Guy"/>
              </a:rPr>
              <a:t>SNoW DAY</a:t>
            </a:r>
            <a:endParaRPr sz="1600">
              <a:latin typeface="Luckiest Guy"/>
              <a:ea typeface="Luckiest Guy"/>
              <a:cs typeface="Luckiest Guy"/>
              <a:sym typeface="Luckiest Guy"/>
            </a:endParaRPr>
          </a:p>
        </p:txBody>
      </p:sp>
      <p:sp>
        <p:nvSpPr>
          <p:cNvPr id="110" name="Google Shape;110;p16"/>
          <p:cNvSpPr txBox="1"/>
          <p:nvPr/>
        </p:nvSpPr>
        <p:spPr>
          <a:xfrm>
            <a:off x="1551425" y="2199207"/>
            <a:ext cx="835200" cy="400200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16"/>
          <p:cNvSpPr txBox="1"/>
          <p:nvPr/>
        </p:nvSpPr>
        <p:spPr>
          <a:xfrm>
            <a:off x="2511504" y="2199207"/>
            <a:ext cx="835200" cy="4002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16"/>
          <p:cNvSpPr txBox="1"/>
          <p:nvPr/>
        </p:nvSpPr>
        <p:spPr>
          <a:xfrm>
            <a:off x="4493956" y="1466850"/>
            <a:ext cx="835200" cy="400200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16"/>
          <p:cNvSpPr txBox="1"/>
          <p:nvPr/>
        </p:nvSpPr>
        <p:spPr>
          <a:xfrm>
            <a:off x="5445210" y="1466850"/>
            <a:ext cx="835200" cy="4002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16"/>
          <p:cNvSpPr txBox="1"/>
          <p:nvPr/>
        </p:nvSpPr>
        <p:spPr>
          <a:xfrm>
            <a:off x="3471581" y="2213525"/>
            <a:ext cx="835200" cy="400200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16"/>
          <p:cNvSpPr txBox="1"/>
          <p:nvPr/>
        </p:nvSpPr>
        <p:spPr>
          <a:xfrm>
            <a:off x="4467310" y="2213525"/>
            <a:ext cx="835200" cy="4002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16"/>
          <p:cNvSpPr txBox="1"/>
          <p:nvPr/>
        </p:nvSpPr>
        <p:spPr>
          <a:xfrm>
            <a:off x="3438241" y="2109027"/>
            <a:ext cx="9375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uckiest Guy"/>
                <a:ea typeface="Luckiest Guy"/>
                <a:cs typeface="Luckiest Guy"/>
                <a:sym typeface="Luckiest Guy"/>
              </a:rPr>
              <a:t>Early Release</a:t>
            </a:r>
            <a:endParaRPr>
              <a:latin typeface="Luckiest Guy"/>
              <a:ea typeface="Luckiest Guy"/>
              <a:cs typeface="Luckiest Guy"/>
              <a:sym typeface="Luckiest Guy"/>
            </a:endParaRPr>
          </a:p>
        </p:txBody>
      </p:sp>
      <p:sp>
        <p:nvSpPr>
          <p:cNvPr id="117" name="Google Shape;117;p16"/>
          <p:cNvSpPr txBox="1"/>
          <p:nvPr/>
        </p:nvSpPr>
        <p:spPr>
          <a:xfrm>
            <a:off x="1521575" y="4406055"/>
            <a:ext cx="5040000" cy="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Luckiest Guy"/>
                <a:ea typeface="Luckiest Guy"/>
                <a:cs typeface="Luckiest Guy"/>
                <a:sym typeface="Luckiest Guy"/>
              </a:rPr>
              <a:t>-  - - -  - -     </a:t>
            </a:r>
            <a:r>
              <a:rPr lang="en" sz="1900">
                <a:latin typeface="Luckiest Guy"/>
                <a:ea typeface="Luckiest Guy"/>
                <a:cs typeface="Luckiest Guy"/>
                <a:sym typeface="Luckiest Guy"/>
              </a:rPr>
              <a:t>SPRING BREAK  - - - - - - -</a:t>
            </a:r>
            <a:endParaRPr sz="2400">
              <a:latin typeface="Luckiest Guy"/>
              <a:ea typeface="Luckiest Guy"/>
              <a:cs typeface="Luckiest Guy"/>
              <a:sym typeface="Luckiest Guy"/>
            </a:endParaRPr>
          </a:p>
        </p:txBody>
      </p:sp>
      <p:sp>
        <p:nvSpPr>
          <p:cNvPr id="118" name="Google Shape;118;p16"/>
          <p:cNvSpPr txBox="1"/>
          <p:nvPr/>
        </p:nvSpPr>
        <p:spPr>
          <a:xfrm>
            <a:off x="4351298" y="2039720"/>
            <a:ext cx="1194900" cy="75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uckiest Guy"/>
                <a:ea typeface="Luckiest Guy"/>
                <a:cs typeface="Luckiest Guy"/>
                <a:sym typeface="Luckiest Guy"/>
              </a:rPr>
              <a:t>P</a:t>
            </a:r>
            <a:r>
              <a:rPr lang="en" sz="1200">
                <a:latin typeface="Luckiest Guy"/>
                <a:ea typeface="Luckiest Guy"/>
                <a:cs typeface="Luckiest Guy"/>
                <a:sym typeface="Luckiest Guy"/>
              </a:rPr>
              <a:t>arent/ TEacher </a:t>
            </a:r>
            <a:r>
              <a:rPr lang="en" sz="1100">
                <a:latin typeface="Luckiest Guy"/>
                <a:ea typeface="Luckiest Guy"/>
                <a:cs typeface="Luckiest Guy"/>
                <a:sym typeface="Luckiest Guy"/>
              </a:rPr>
              <a:t>COnferences</a:t>
            </a:r>
            <a:endParaRPr sz="1100">
              <a:latin typeface="Luckiest Guy"/>
              <a:ea typeface="Luckiest Guy"/>
              <a:cs typeface="Luckiest Guy"/>
              <a:sym typeface="Luckiest Guy"/>
            </a:endParaRPr>
          </a:p>
        </p:txBody>
      </p:sp>
      <p:sp>
        <p:nvSpPr>
          <p:cNvPr id="119" name="Google Shape;119;p16"/>
          <p:cNvSpPr txBox="1"/>
          <p:nvPr/>
        </p:nvSpPr>
        <p:spPr>
          <a:xfrm>
            <a:off x="5432058" y="3734002"/>
            <a:ext cx="835200" cy="4002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16"/>
          <p:cNvSpPr txBox="1"/>
          <p:nvPr/>
        </p:nvSpPr>
        <p:spPr>
          <a:xfrm>
            <a:off x="5412646" y="2860680"/>
            <a:ext cx="10551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uckiest Guy"/>
                <a:ea typeface="Luckiest Guy"/>
                <a:cs typeface="Luckiest Guy"/>
                <a:sym typeface="Luckiest Guy"/>
              </a:rPr>
              <a:t>END of Quarter</a:t>
            </a:r>
            <a:endParaRPr>
              <a:latin typeface="Luckiest Guy"/>
              <a:ea typeface="Luckiest Guy"/>
              <a:cs typeface="Luckiest Guy"/>
              <a:sym typeface="Luckiest Guy"/>
            </a:endParaRPr>
          </a:p>
        </p:txBody>
      </p:sp>
      <p:sp>
        <p:nvSpPr>
          <p:cNvPr id="121" name="Google Shape;121;p16"/>
          <p:cNvSpPr txBox="1"/>
          <p:nvPr/>
        </p:nvSpPr>
        <p:spPr>
          <a:xfrm>
            <a:off x="7444200" y="3189850"/>
            <a:ext cx="1592400" cy="1693200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uckiest Guy"/>
                <a:ea typeface="Luckiest Guy"/>
                <a:cs typeface="Luckiest Guy"/>
                <a:sym typeface="Luckiest Guy"/>
              </a:rPr>
              <a:t>Days rotate between red and yellow.</a:t>
            </a:r>
            <a:endParaRPr>
              <a:latin typeface="Luckiest Guy"/>
              <a:ea typeface="Luckiest Guy"/>
              <a:cs typeface="Luckiest Guy"/>
              <a:sym typeface="Luckiest Gu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*Days we are not in session do not affect this schedule.</a:t>
            </a:r>
            <a:endParaRPr/>
          </a:p>
        </p:txBody>
      </p:sp>
      <p:pic>
        <p:nvPicPr>
          <p:cNvPr id="122" name="Google Shape;122;p16" descr="https://upload.wikimedia.org/wikipedia/commons/thumb/6/69/Flag_icon_-_yellow.svg/501px-Flag_icon_-_yellow.svg.png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-546200">
            <a:off x="8142343" y="979659"/>
            <a:ext cx="898589" cy="13745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16" descr="https://cdn.pixabay.com/photo/2014/04/03/00/33/red-308663_960_720.png">
            <a:hlinkClick r:id="rId6"/>
          </p:cNvPr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 rot="601312">
            <a:off x="7609364" y="1663393"/>
            <a:ext cx="1132567" cy="10960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7"/>
          <p:cNvSpPr txBox="1"/>
          <p:nvPr/>
        </p:nvSpPr>
        <p:spPr>
          <a:xfrm rot="-5400000">
            <a:off x="-1995125" y="2257875"/>
            <a:ext cx="4857300" cy="646500"/>
          </a:xfrm>
          <a:prstGeom prst="rect">
            <a:avLst/>
          </a:prstGeom>
          <a:solidFill>
            <a:srgbClr val="FFFF00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Luckiest Guy"/>
                <a:ea typeface="Luckiest Guy"/>
                <a:cs typeface="Luckiest Guy"/>
                <a:sym typeface="Luckiest Guy"/>
              </a:rPr>
              <a:t>Encore ENROLLMENT 22-23</a:t>
            </a:r>
            <a:endParaRPr sz="3000">
              <a:latin typeface="Luckiest Guy"/>
              <a:ea typeface="Luckiest Guy"/>
              <a:cs typeface="Luckiest Guy"/>
              <a:sym typeface="Luckiest Guy"/>
            </a:endParaRPr>
          </a:p>
        </p:txBody>
      </p:sp>
      <p:sp>
        <p:nvSpPr>
          <p:cNvPr id="129" name="Google Shape;129;p17"/>
          <p:cNvSpPr txBox="1"/>
          <p:nvPr/>
        </p:nvSpPr>
        <p:spPr>
          <a:xfrm>
            <a:off x="756775" y="152400"/>
            <a:ext cx="8387100" cy="46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PLEASE RETURN THIS FORM TO YOUR FIFTH GRADE TEACHER WITH A PARENT/GUARDIAN SIGNATURE BY </a:t>
            </a:r>
            <a:r>
              <a:rPr lang="en" sz="1100" i="1">
                <a:solidFill>
                  <a:schemeClr val="dk1"/>
                </a:solidFill>
              </a:rPr>
              <a:t>April 7 2023</a:t>
            </a:r>
            <a:br>
              <a:rPr lang="en" sz="1100">
                <a:solidFill>
                  <a:schemeClr val="dk1"/>
                </a:solidFill>
                <a:highlight>
                  <a:srgbClr val="FFFF00"/>
                </a:highlight>
              </a:rPr>
            </a:br>
            <a:br>
              <a:rPr lang="en" sz="1100">
                <a:solidFill>
                  <a:schemeClr val="dk1"/>
                </a:solidFill>
              </a:rPr>
            </a:br>
            <a:r>
              <a:rPr lang="en" b="1">
                <a:solidFill>
                  <a:schemeClr val="dk1"/>
                </a:solidFill>
              </a:rPr>
              <a:t>Lewis &amp; Clark Middle School 6th Grade</a:t>
            </a:r>
            <a:br>
              <a:rPr lang="en" b="1">
                <a:solidFill>
                  <a:schemeClr val="dk1"/>
                </a:solidFill>
              </a:rPr>
            </a:br>
            <a:r>
              <a:rPr lang="en" b="1" u="sng">
                <a:solidFill>
                  <a:schemeClr val="hlink"/>
                </a:solidFill>
                <a:hlinkClick r:id="rId3"/>
              </a:rPr>
              <a:t>Encore Enrollment Information 2023-­202</a:t>
            </a:r>
            <a:r>
              <a:rPr lang="en" b="1" u="sng">
                <a:solidFill>
                  <a:schemeClr val="hlink"/>
                </a:solidFill>
                <a:hlinkClick r:id="rId3"/>
              </a:rPr>
              <a:t>4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Student Name: _______________________________________________</a:t>
            </a:r>
            <a:br>
              <a:rPr lang="en" sz="1000">
                <a:solidFill>
                  <a:schemeClr val="dk1"/>
                </a:solidFill>
              </a:rPr>
            </a:br>
            <a:br>
              <a:rPr lang="en" sz="1000">
                <a:solidFill>
                  <a:schemeClr val="dk1"/>
                </a:solidFill>
              </a:rPr>
            </a:br>
            <a:r>
              <a:rPr lang="en" sz="1000">
                <a:solidFill>
                  <a:schemeClr val="dk1"/>
                </a:solidFill>
              </a:rPr>
              <a:t>For 6th grade, your student has an opportunity to enroll in her/his choice of encore class! </a:t>
            </a:r>
            <a:endParaRPr sz="1000">
              <a:solidFill>
                <a:schemeClr val="dk1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The choices are listed below.  Please choose only </a:t>
            </a:r>
            <a:r>
              <a:rPr lang="en" sz="1000" b="1" u="sng">
                <a:solidFill>
                  <a:schemeClr val="dk1"/>
                </a:solidFill>
              </a:rPr>
              <a:t>ONE</a:t>
            </a:r>
            <a:r>
              <a:rPr lang="en" sz="1000">
                <a:solidFill>
                  <a:schemeClr val="dk1"/>
                </a:solidFill>
              </a:rPr>
              <a:t> option. </a:t>
            </a:r>
            <a:endParaRPr sz="10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Please choose </a:t>
            </a:r>
            <a:r>
              <a:rPr lang="en" sz="1000" b="1" u="sng">
                <a:solidFill>
                  <a:schemeClr val="dk1"/>
                </a:solidFill>
              </a:rPr>
              <a:t>ONE</a:t>
            </a:r>
            <a:r>
              <a:rPr lang="en" sz="1000">
                <a:solidFill>
                  <a:schemeClr val="dk1"/>
                </a:solidFill>
              </a:rPr>
              <a:t>:</a:t>
            </a:r>
            <a:endParaRPr sz="10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</a:rPr>
              <a:t>_____My child would like to enroll in </a:t>
            </a:r>
            <a:r>
              <a:rPr lang="en" sz="1000" b="1">
                <a:solidFill>
                  <a:schemeClr val="dk1"/>
                </a:solidFill>
              </a:rPr>
              <a:t>6th Grade Encore Wheel</a:t>
            </a:r>
            <a:endParaRPr sz="1000">
              <a:solidFill>
                <a:schemeClr val="dk1"/>
              </a:solidFill>
            </a:endParaRPr>
          </a:p>
          <a:p>
            <a:pPr marL="0" lvl="0" indent="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 i="1">
                <a:solidFill>
                  <a:schemeClr val="dk1"/>
                </a:solidFill>
              </a:rPr>
              <a:t>(There are 4 classes in the Encore Wheel: Art, Gateway to Technology, Family and Consumer Science, </a:t>
            </a:r>
            <a:endParaRPr sz="1000" i="1">
              <a:solidFill>
                <a:schemeClr val="dk1"/>
              </a:solidFill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 i="1">
                <a:solidFill>
                  <a:schemeClr val="dk1"/>
                </a:solidFill>
              </a:rPr>
              <a:t>and Computers.  Students will take 1 class everyday for a quarter/term and will rotate through all 4 classes throughout the year.)</a:t>
            </a:r>
            <a:endParaRPr sz="10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</a:rPr>
              <a:t>_____My child would like to enroll in </a:t>
            </a:r>
            <a:r>
              <a:rPr lang="en" sz="1000" b="1">
                <a:solidFill>
                  <a:schemeClr val="dk1"/>
                </a:solidFill>
              </a:rPr>
              <a:t>6th Grade Band-Instrument: _____________________</a:t>
            </a:r>
            <a:endParaRPr sz="1000" b="1">
              <a:solidFill>
                <a:schemeClr val="dk1"/>
              </a:solidFill>
            </a:endParaRPr>
          </a:p>
          <a:p>
            <a:pPr marL="457200" lvl="0" indent="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 b="1">
                <a:solidFill>
                  <a:schemeClr val="dk1"/>
                </a:solidFill>
              </a:rPr>
              <a:t>Circle One: Brass OR Woodwind</a:t>
            </a:r>
            <a:endParaRPr sz="1000" b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 b="1">
                <a:solidFill>
                  <a:schemeClr val="dk1"/>
                </a:solidFill>
              </a:rPr>
              <a:t>	</a:t>
            </a:r>
            <a:r>
              <a:rPr lang="en" sz="1000" i="1">
                <a:solidFill>
                  <a:schemeClr val="dk1"/>
                </a:solidFill>
              </a:rPr>
              <a:t>(Students will take Band everyday for the entire year)</a:t>
            </a:r>
            <a:endParaRPr sz="1000" i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</a:rPr>
              <a:t>_____My child would like to enroll in </a:t>
            </a:r>
            <a:r>
              <a:rPr lang="en" sz="1000" b="1">
                <a:solidFill>
                  <a:schemeClr val="dk1"/>
                </a:solidFill>
              </a:rPr>
              <a:t>6th Grade Choir</a:t>
            </a:r>
            <a:endParaRPr sz="1000" b="1">
              <a:solidFill>
                <a:schemeClr val="dk1"/>
              </a:solidFill>
            </a:endParaRPr>
          </a:p>
          <a:p>
            <a:pPr marL="0" lvl="0" indent="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 i="1">
                <a:solidFill>
                  <a:schemeClr val="dk1"/>
                </a:solidFill>
              </a:rPr>
              <a:t>(Students will take Choir everyday for the entire year)</a:t>
            </a:r>
            <a:br>
              <a:rPr lang="en" sz="1000" b="1">
                <a:solidFill>
                  <a:schemeClr val="dk1"/>
                </a:solidFill>
              </a:rPr>
            </a:br>
            <a:br>
              <a:rPr lang="en" sz="1000">
                <a:solidFill>
                  <a:schemeClr val="dk1"/>
                </a:solidFill>
              </a:rPr>
            </a:br>
            <a:r>
              <a:rPr lang="en" sz="1000">
                <a:solidFill>
                  <a:schemeClr val="dk1"/>
                </a:solidFill>
              </a:rPr>
              <a:t>_____My child would like to enroll in </a:t>
            </a:r>
            <a:r>
              <a:rPr lang="en" sz="1000" b="1">
                <a:solidFill>
                  <a:schemeClr val="dk1"/>
                </a:solidFill>
              </a:rPr>
              <a:t>6th Grade Orchestra-Instrument: _____________________</a:t>
            </a:r>
            <a:endParaRPr sz="1000">
              <a:solidFill>
                <a:schemeClr val="dk1"/>
              </a:solidFill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i="1">
                <a:solidFill>
                  <a:schemeClr val="dk1"/>
                </a:solidFill>
              </a:rPr>
              <a:t>(Students will take Orchestra everyday for the entire year and must have been enrolled in the 5th grade orchestra program</a:t>
            </a:r>
            <a:r>
              <a:rPr lang="en" sz="1000">
                <a:solidFill>
                  <a:schemeClr val="dk1"/>
                </a:solidFill>
              </a:rPr>
              <a:t>)</a:t>
            </a: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525</Words>
  <Application>Microsoft Office PowerPoint</Application>
  <PresentationFormat>On-screen Show (16:9)</PresentationFormat>
  <Paragraphs>85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Luckiest Guy</vt:lpstr>
      <vt:lpstr>Archivo Black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Samantha Cassmeyer</dc:creator>
  <cp:lastModifiedBy>Samantha Cassmeyer</cp:lastModifiedBy>
  <cp:revision>1</cp:revision>
  <dcterms:modified xsi:type="dcterms:W3CDTF">2023-04-07T19:30:46Z</dcterms:modified>
</cp:coreProperties>
</file>